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5"/>
  </p:notesMasterIdLst>
  <p:handoutMasterIdLst>
    <p:handoutMasterId r:id="rId16"/>
  </p:handoutMasterIdLst>
  <p:sldIdLst>
    <p:sldId id="256" r:id="rId3"/>
    <p:sldId id="258" r:id="rId4"/>
    <p:sldId id="268" r:id="rId5"/>
    <p:sldId id="269" r:id="rId6"/>
    <p:sldId id="259" r:id="rId7"/>
    <p:sldId id="260" r:id="rId8"/>
    <p:sldId id="261" r:id="rId9"/>
    <p:sldId id="266" r:id="rId10"/>
    <p:sldId id="262" r:id="rId11"/>
    <p:sldId id="263" r:id="rId12"/>
    <p:sldId id="264" r:id="rId13"/>
    <p:sldId id="265" r:id="rId14"/>
  </p:sldIdLst>
  <p:sldSz cx="10080625" cy="7559675"/>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BED6"/>
    <a:srgbClr val="006699"/>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168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Espace réservé de l'en-tête 1"/>
          <p:cNvSpPr txBox="1">
            <a:spLocks noGrp="1"/>
          </p:cNvSpPr>
          <p:nvPr>
            <p:ph type="hdr" sz="quarter"/>
          </p:nvPr>
        </p:nvSpPr>
        <p:spPr>
          <a:xfrm>
            <a:off x="0" y="0"/>
            <a:ext cx="2949994" cy="496006"/>
          </a:xfrm>
          <a:prstGeom prst="rect">
            <a:avLst/>
          </a:prstGeom>
          <a:noFill/>
          <a:ln>
            <a:noFill/>
          </a:ln>
        </p:spPr>
        <p:txBody>
          <a:bodyPr vert="horz" wrap="none" lIns="82456" tIns="41228" rIns="82456" bIns="41228" anchorCtr="0" compatLnSpc="0">
            <a:noAutofit/>
          </a:bodyPr>
          <a:lstStyle/>
          <a:p>
            <a:pPr hangingPunct="0">
              <a:defRPr sz="1400"/>
            </a:pPr>
            <a:endParaRPr lang="fr-FR" sz="1300">
              <a:latin typeface="Arial" pitchFamily="18"/>
              <a:ea typeface="Microsoft YaHei" pitchFamily="2"/>
              <a:cs typeface="Lucida Sans" pitchFamily="2"/>
            </a:endParaRPr>
          </a:p>
        </p:txBody>
      </p:sp>
      <p:sp>
        <p:nvSpPr>
          <p:cNvPr id="3" name="Espace réservé de la date 2"/>
          <p:cNvSpPr txBox="1">
            <a:spLocks noGrp="1"/>
          </p:cNvSpPr>
          <p:nvPr>
            <p:ph type="dt" sz="quarter" idx="1"/>
          </p:nvPr>
        </p:nvSpPr>
        <p:spPr>
          <a:xfrm>
            <a:off x="3847651" y="0"/>
            <a:ext cx="2949994" cy="496006"/>
          </a:xfrm>
          <a:prstGeom prst="rect">
            <a:avLst/>
          </a:prstGeom>
          <a:noFill/>
          <a:ln>
            <a:noFill/>
          </a:ln>
        </p:spPr>
        <p:txBody>
          <a:bodyPr vert="horz" wrap="none" lIns="82456" tIns="41228" rIns="82456" bIns="41228" anchorCtr="0" compatLnSpc="0">
            <a:noAutofit/>
          </a:bodyPr>
          <a:lstStyle/>
          <a:p>
            <a:pPr algn="r" hangingPunct="0">
              <a:defRPr sz="1400"/>
            </a:pPr>
            <a:endParaRPr lang="fr-FR" sz="1300">
              <a:latin typeface="Arial" pitchFamily="18"/>
              <a:ea typeface="Microsoft YaHei" pitchFamily="2"/>
              <a:cs typeface="Lucida Sans" pitchFamily="2"/>
            </a:endParaRPr>
          </a:p>
        </p:txBody>
      </p:sp>
      <p:sp>
        <p:nvSpPr>
          <p:cNvPr id="4" name="Espace réservé du pied de page 3"/>
          <p:cNvSpPr txBox="1">
            <a:spLocks noGrp="1"/>
          </p:cNvSpPr>
          <p:nvPr>
            <p:ph type="ftr" sz="quarter" idx="2"/>
          </p:nvPr>
        </p:nvSpPr>
        <p:spPr>
          <a:xfrm>
            <a:off x="0" y="9430473"/>
            <a:ext cx="2949994" cy="496006"/>
          </a:xfrm>
          <a:prstGeom prst="rect">
            <a:avLst/>
          </a:prstGeom>
          <a:noFill/>
          <a:ln>
            <a:noFill/>
          </a:ln>
        </p:spPr>
        <p:txBody>
          <a:bodyPr vert="horz" wrap="none" lIns="82456" tIns="41228" rIns="82456" bIns="41228" anchor="b" anchorCtr="0" compatLnSpc="0">
            <a:noAutofit/>
          </a:bodyPr>
          <a:lstStyle/>
          <a:p>
            <a:pPr hangingPunct="0">
              <a:defRPr sz="1400"/>
            </a:pPr>
            <a:endParaRPr lang="fr-FR" sz="1300">
              <a:latin typeface="Arial" pitchFamily="18"/>
              <a:ea typeface="Microsoft YaHei" pitchFamily="2"/>
              <a:cs typeface="Lucida Sans" pitchFamily="2"/>
            </a:endParaRPr>
          </a:p>
        </p:txBody>
      </p:sp>
      <p:sp>
        <p:nvSpPr>
          <p:cNvPr id="5" name="Espace réservé du numéro de diapositive 4"/>
          <p:cNvSpPr txBox="1">
            <a:spLocks noGrp="1"/>
          </p:cNvSpPr>
          <p:nvPr>
            <p:ph type="sldNum" sz="quarter" idx="3"/>
          </p:nvPr>
        </p:nvSpPr>
        <p:spPr>
          <a:xfrm>
            <a:off x="3847651" y="9430473"/>
            <a:ext cx="2949994" cy="496006"/>
          </a:xfrm>
          <a:prstGeom prst="rect">
            <a:avLst/>
          </a:prstGeom>
          <a:noFill/>
          <a:ln>
            <a:noFill/>
          </a:ln>
        </p:spPr>
        <p:txBody>
          <a:bodyPr vert="horz" wrap="none" lIns="82456" tIns="41228" rIns="82456" bIns="41228" anchor="b" anchorCtr="0" compatLnSpc="0">
            <a:noAutofit/>
          </a:bodyPr>
          <a:lstStyle/>
          <a:p>
            <a:pPr algn="r" hangingPunct="0">
              <a:defRPr sz="1400"/>
            </a:pPr>
            <a:fld id="{496F96EA-2778-475D-B84C-5175D1499DE3}" type="slidenum">
              <a:pPr algn="r" hangingPunct="0">
                <a:defRPr sz="1400"/>
              </a:pPr>
              <a:t>‹N°›</a:t>
            </a:fld>
            <a:endParaRPr lang="fr-FR" sz="1300">
              <a:latin typeface="Arial" pitchFamily="18"/>
              <a:ea typeface="Microsoft YaHei" pitchFamily="2"/>
              <a:cs typeface="Lucida Sans" pitchFamily="2"/>
            </a:endParaRPr>
          </a:p>
        </p:txBody>
      </p:sp>
    </p:spTree>
    <p:extLst>
      <p:ext uri="{BB962C8B-B14F-4D97-AF65-F5344CB8AC3E}">
        <p14:creationId xmlns:p14="http://schemas.microsoft.com/office/powerpoint/2010/main" val="18007501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idx="2"/>
          </p:nvPr>
        </p:nvSpPr>
        <p:spPr>
          <a:xfrm>
            <a:off x="917575" y="754063"/>
            <a:ext cx="4962525" cy="3722687"/>
          </a:xfrm>
          <a:prstGeom prst="rect">
            <a:avLst/>
          </a:prstGeom>
          <a:noFill/>
          <a:ln>
            <a:noFill/>
            <a:prstDash val="solid"/>
          </a:ln>
        </p:spPr>
      </p:sp>
      <p:sp>
        <p:nvSpPr>
          <p:cNvPr id="3" name="Espace réservé des notes 2"/>
          <p:cNvSpPr txBox="1">
            <a:spLocks noGrp="1"/>
          </p:cNvSpPr>
          <p:nvPr>
            <p:ph type="body" sz="quarter" idx="3"/>
          </p:nvPr>
        </p:nvSpPr>
        <p:spPr>
          <a:xfrm>
            <a:off x="679797" y="4715070"/>
            <a:ext cx="5438050" cy="4466731"/>
          </a:xfrm>
          <a:prstGeom prst="rect">
            <a:avLst/>
          </a:prstGeom>
          <a:noFill/>
          <a:ln>
            <a:noFill/>
          </a:ln>
        </p:spPr>
        <p:txBody>
          <a:bodyPr lIns="0" tIns="0" rIns="0" bIns="0"/>
          <a:lstStyle/>
          <a:p>
            <a:endParaRPr lang="fr-FR"/>
          </a:p>
        </p:txBody>
      </p:sp>
      <p:sp>
        <p:nvSpPr>
          <p:cNvPr id="4" name="Espace réservé de l'en-tête 3"/>
          <p:cNvSpPr txBox="1">
            <a:spLocks noGrp="1"/>
          </p:cNvSpPr>
          <p:nvPr>
            <p:ph type="hdr" sz="quarter"/>
          </p:nvPr>
        </p:nvSpPr>
        <p:spPr>
          <a:xfrm>
            <a:off x="0" y="0"/>
            <a:ext cx="2949994" cy="496006"/>
          </a:xfrm>
          <a:prstGeom prst="rect">
            <a:avLst/>
          </a:prstGeom>
          <a:noFill/>
          <a:ln>
            <a:noFill/>
          </a:ln>
        </p:spPr>
        <p:txBody>
          <a:bodyPr lIns="0" tIns="0" rIns="0" bIns="0" anchorCtr="0">
            <a:noAutofit/>
          </a:bodyPr>
          <a:lstStyle>
            <a:lvl1pPr lvl="0" rtl="0" hangingPunct="0">
              <a:buNone/>
              <a:tabLst/>
              <a:defRPr lang="fr-FR" sz="1300" kern="1200">
                <a:latin typeface="Times New Roman" pitchFamily="18"/>
                <a:ea typeface="Lucida Sans Unicode" pitchFamily="2"/>
                <a:cs typeface="Tahoma" pitchFamily="2"/>
              </a:defRPr>
            </a:lvl1pPr>
          </a:lstStyle>
          <a:p>
            <a:pPr lvl="0"/>
            <a:endParaRPr lang="fr-FR"/>
          </a:p>
        </p:txBody>
      </p:sp>
      <p:sp>
        <p:nvSpPr>
          <p:cNvPr id="5" name="Espace réservé de la date 4"/>
          <p:cNvSpPr txBox="1">
            <a:spLocks noGrp="1"/>
          </p:cNvSpPr>
          <p:nvPr>
            <p:ph type="dt" idx="1"/>
          </p:nvPr>
        </p:nvSpPr>
        <p:spPr>
          <a:xfrm>
            <a:off x="3847651" y="0"/>
            <a:ext cx="2949994" cy="496006"/>
          </a:xfrm>
          <a:prstGeom prst="rect">
            <a:avLst/>
          </a:prstGeom>
          <a:noFill/>
          <a:ln>
            <a:noFill/>
          </a:ln>
        </p:spPr>
        <p:txBody>
          <a:bodyPr lIns="0" tIns="0" rIns="0" bIns="0" anchorCtr="0">
            <a:noAutofit/>
          </a:bodyPr>
          <a:lstStyle>
            <a:lvl1pPr lvl="0" algn="r" rtl="0" hangingPunct="0">
              <a:buNone/>
              <a:tabLst/>
              <a:defRPr lang="fr-FR" sz="1300" kern="1200">
                <a:latin typeface="Times New Roman" pitchFamily="18"/>
                <a:ea typeface="Lucida Sans Unicode" pitchFamily="2"/>
                <a:cs typeface="Tahoma" pitchFamily="2"/>
              </a:defRPr>
            </a:lvl1pPr>
          </a:lstStyle>
          <a:p>
            <a:pPr lvl="0"/>
            <a:endParaRPr lang="fr-FR"/>
          </a:p>
        </p:txBody>
      </p:sp>
      <p:sp>
        <p:nvSpPr>
          <p:cNvPr id="6" name="Espace réservé du pied de page 5"/>
          <p:cNvSpPr txBox="1">
            <a:spLocks noGrp="1"/>
          </p:cNvSpPr>
          <p:nvPr>
            <p:ph type="ftr" sz="quarter" idx="4"/>
          </p:nvPr>
        </p:nvSpPr>
        <p:spPr>
          <a:xfrm>
            <a:off x="0" y="9430473"/>
            <a:ext cx="2949994" cy="496006"/>
          </a:xfrm>
          <a:prstGeom prst="rect">
            <a:avLst/>
          </a:prstGeom>
          <a:noFill/>
          <a:ln>
            <a:noFill/>
          </a:ln>
        </p:spPr>
        <p:txBody>
          <a:bodyPr lIns="0" tIns="0" rIns="0" bIns="0" anchor="b" anchorCtr="0">
            <a:noAutofit/>
          </a:bodyPr>
          <a:lstStyle>
            <a:lvl1pPr lvl="0" rtl="0" hangingPunct="0">
              <a:buNone/>
              <a:tabLst/>
              <a:defRPr lang="fr-FR" sz="1300" kern="1200">
                <a:latin typeface="Times New Roman" pitchFamily="18"/>
                <a:ea typeface="Lucida Sans Unicode" pitchFamily="2"/>
                <a:cs typeface="Tahoma" pitchFamily="2"/>
              </a:defRPr>
            </a:lvl1pPr>
          </a:lstStyle>
          <a:p>
            <a:pPr lvl="0"/>
            <a:endParaRPr lang="fr-FR"/>
          </a:p>
        </p:txBody>
      </p:sp>
      <p:sp>
        <p:nvSpPr>
          <p:cNvPr id="7" name="Espace réservé du numéro de diapositive 6"/>
          <p:cNvSpPr txBox="1">
            <a:spLocks noGrp="1"/>
          </p:cNvSpPr>
          <p:nvPr>
            <p:ph type="sldNum" sz="quarter" idx="5"/>
          </p:nvPr>
        </p:nvSpPr>
        <p:spPr>
          <a:xfrm>
            <a:off x="3847651" y="9430473"/>
            <a:ext cx="2949994" cy="496006"/>
          </a:xfrm>
          <a:prstGeom prst="rect">
            <a:avLst/>
          </a:prstGeom>
          <a:noFill/>
          <a:ln>
            <a:noFill/>
          </a:ln>
        </p:spPr>
        <p:txBody>
          <a:bodyPr lIns="0" tIns="0" rIns="0" bIns="0" anchor="b" anchorCtr="0">
            <a:noAutofit/>
          </a:bodyPr>
          <a:lstStyle>
            <a:lvl1pPr lvl="0" algn="r" rtl="0" hangingPunct="0">
              <a:buNone/>
              <a:tabLst/>
              <a:defRPr lang="fr-FR" sz="1300" kern="1200">
                <a:latin typeface="Times New Roman" pitchFamily="18"/>
                <a:ea typeface="Lucida Sans Unicode" pitchFamily="2"/>
                <a:cs typeface="Tahoma" pitchFamily="2"/>
              </a:defRPr>
            </a:lvl1pPr>
          </a:lstStyle>
          <a:p>
            <a:pPr lvl="0"/>
            <a:fld id="{DC55CCC4-5A20-4A58-9BFA-AB72C96D2EB5}" type="slidenum">
              <a:t>‹N°›</a:t>
            </a:fld>
            <a:endParaRPr lang="fr-FR"/>
          </a:p>
        </p:txBody>
      </p:sp>
    </p:spTree>
    <p:extLst>
      <p:ext uri="{BB962C8B-B14F-4D97-AF65-F5344CB8AC3E}">
        <p14:creationId xmlns:p14="http://schemas.microsoft.com/office/powerpoint/2010/main" val="178509218"/>
      </p:ext>
    </p:extLst>
  </p:cSld>
  <p:clrMap bg1="lt1" tx1="dk1" bg2="lt2" tx2="dk2" accent1="accent1" accent2="accent2" accent3="accent3" accent4="accent4" accent5="accent5" accent6="accent6" hlink="hlink" folHlink="folHlink"/>
  <p:notesStyle>
    <a:lvl1pPr marL="216000" marR="0" indent="-216000" rtl="0" hangingPunct="0">
      <a:tabLst/>
      <a:defRPr lang="fr-FR" sz="2000" b="0" i="0" u="none" strike="noStrike" kern="1200">
        <a:ln>
          <a:noFill/>
        </a:ln>
        <a:latin typeface="Arial" pitchFamily="18"/>
        <a:ea typeface="Microsoft YaHei"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chorCtr="0">
            <a:noAutofit/>
          </a:bodyPr>
          <a:lstStyle/>
          <a:p>
            <a:pPr lvl="0"/>
            <a:fld id="{F01626D8-2731-4BC5-A2BF-880621EE3368}" type="slidenum">
              <a:t>1</a:t>
            </a:fld>
            <a:endParaRPr lang="fr-FR"/>
          </a:p>
        </p:txBody>
      </p:sp>
      <p:sp>
        <p:nvSpPr>
          <p:cNvPr id="2" name="Espace réservé de l'image des diapositives 1"/>
          <p:cNvSpPr>
            <a:spLocks noGrp="1" noRot="1" noChangeAspect="1" noResize="1"/>
          </p:cNvSpPr>
          <p:nvPr>
            <p:ph type="sldImg"/>
          </p:nvPr>
        </p:nvSpPr>
        <p:spPr>
          <a:xfrm>
            <a:off x="1109663" y="954088"/>
            <a:ext cx="4578350" cy="3435350"/>
          </a:xfrm>
          <a:solidFill>
            <a:schemeClr val="accent1"/>
          </a:solidFill>
          <a:ln w="25400">
            <a:solidFill>
              <a:schemeClr val="accent1">
                <a:shade val="50000"/>
              </a:schemeClr>
            </a:solidFill>
            <a:prstDash val="solid"/>
          </a:ln>
        </p:spPr>
      </p:sp>
      <p:sp>
        <p:nvSpPr>
          <p:cNvPr id="3" name="Espace réservé des notes 2"/>
          <p:cNvSpPr txBox="1">
            <a:spLocks noGrp="1"/>
          </p:cNvSpPr>
          <p:nvPr>
            <p:ph type="body" sz="quarter" idx="1"/>
          </p:nvPr>
        </p:nvSpPr>
        <p:spPr>
          <a:xfrm>
            <a:off x="1051743" y="4722756"/>
            <a:ext cx="4699338" cy="340512"/>
          </a:xfrm>
        </p:spPr>
        <p:txBody>
          <a:bodyPr>
            <a:spAutoFit/>
          </a:bodyPr>
          <a:lstStyle/>
          <a:p>
            <a:endParaRPr lang="fr-FR" sz="2200">
              <a:solidFill>
                <a:srgbClr val="000000"/>
              </a:solidFill>
              <a:latin typeface="Thorndale" pitchFamily="18"/>
              <a:cs typeface="Tahoma" pitchFamily="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chorCtr="0">
            <a:noAutofit/>
          </a:bodyPr>
          <a:lstStyle/>
          <a:p>
            <a:pPr lvl="0"/>
            <a:fld id="{0F2C07AF-2152-4D33-8833-4E5F15B2BFBE}" type="slidenum">
              <a:t>12</a:t>
            </a:fld>
            <a:endParaRPr lang="fr-FR"/>
          </a:p>
        </p:txBody>
      </p:sp>
      <p:sp>
        <p:nvSpPr>
          <p:cNvPr id="2" name="Espace réservé de l'image des diapositives 1"/>
          <p:cNvSpPr>
            <a:spLocks noGrp="1" noRot="1" noChangeAspect="1" noResize="1"/>
          </p:cNvSpPr>
          <p:nvPr>
            <p:ph type="sldImg"/>
          </p:nvPr>
        </p:nvSpPr>
        <p:spPr>
          <a:xfrm>
            <a:off x="1109663" y="954088"/>
            <a:ext cx="4578350" cy="3435350"/>
          </a:xfrm>
          <a:solidFill>
            <a:schemeClr val="accent1"/>
          </a:solidFill>
          <a:ln w="25400">
            <a:solidFill>
              <a:schemeClr val="accent1">
                <a:shade val="50000"/>
              </a:schemeClr>
            </a:solidFill>
            <a:prstDash val="solid"/>
          </a:ln>
        </p:spPr>
      </p:sp>
      <p:sp>
        <p:nvSpPr>
          <p:cNvPr id="3" name="Espace réservé des notes 2"/>
          <p:cNvSpPr txBox="1">
            <a:spLocks noGrp="1"/>
          </p:cNvSpPr>
          <p:nvPr>
            <p:ph type="body" sz="quarter" idx="1"/>
          </p:nvPr>
        </p:nvSpPr>
        <p:spPr>
          <a:xfrm>
            <a:off x="1051743" y="4722755"/>
            <a:ext cx="4699338" cy="3813300"/>
          </a:xfrm>
        </p:spPr>
        <p:txBody>
          <a:bodyPr/>
          <a:lstStyle/>
          <a:p>
            <a:endParaRPr lang="fr-FR" sz="2200">
              <a:solidFill>
                <a:srgbClr val="000000"/>
              </a:solidFill>
              <a:latin typeface="Thorndale" pitchFamily="18"/>
              <a:cs typeface="Tahoma" pitchFamily="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chorCtr="0">
            <a:noAutofit/>
          </a:bodyPr>
          <a:lstStyle/>
          <a:p>
            <a:pPr lvl="0"/>
            <a:fld id="{B8273404-F488-486D-9A84-D33A2C27755C}" type="slidenum">
              <a:t>2</a:t>
            </a:fld>
            <a:endParaRPr lang="fr-FR"/>
          </a:p>
        </p:txBody>
      </p:sp>
      <p:sp>
        <p:nvSpPr>
          <p:cNvPr id="2" name="Espace réservé de l'image des diapositives 1"/>
          <p:cNvSpPr>
            <a:spLocks noGrp="1" noRot="1" noChangeAspect="1" noResize="1"/>
          </p:cNvSpPr>
          <p:nvPr>
            <p:ph type="sldImg"/>
          </p:nvPr>
        </p:nvSpPr>
        <p:spPr>
          <a:xfrm>
            <a:off x="1109663" y="954088"/>
            <a:ext cx="4578350" cy="3435350"/>
          </a:xfrm>
          <a:solidFill>
            <a:schemeClr val="accent1"/>
          </a:solidFill>
          <a:ln w="25400">
            <a:solidFill>
              <a:schemeClr val="accent1">
                <a:shade val="50000"/>
              </a:schemeClr>
            </a:solidFill>
            <a:prstDash val="solid"/>
          </a:ln>
        </p:spPr>
      </p:sp>
      <p:sp>
        <p:nvSpPr>
          <p:cNvPr id="3" name="Espace réservé des notes 2"/>
          <p:cNvSpPr txBox="1">
            <a:spLocks noGrp="1"/>
          </p:cNvSpPr>
          <p:nvPr>
            <p:ph type="body" sz="quarter" idx="1"/>
          </p:nvPr>
        </p:nvSpPr>
        <p:spPr>
          <a:xfrm>
            <a:off x="1051743" y="4722755"/>
            <a:ext cx="4699338" cy="3813300"/>
          </a:xfrm>
        </p:spPr>
        <p:txBody>
          <a:bodyPr/>
          <a:lstStyle/>
          <a:p>
            <a:endParaRPr lang="fr-FR" sz="2200">
              <a:solidFill>
                <a:srgbClr val="000000"/>
              </a:solidFill>
              <a:latin typeface="Thorndale" pitchFamily="18"/>
              <a:cs typeface="Tahoma" pitchFamily="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chorCtr="0">
            <a:noAutofit/>
          </a:bodyPr>
          <a:lstStyle/>
          <a:p>
            <a:pPr lvl="0"/>
            <a:fld id="{B8273404-F488-486D-9A84-D33A2C27755C}" type="slidenum">
              <a:t>3</a:t>
            </a:fld>
            <a:endParaRPr lang="fr-FR"/>
          </a:p>
        </p:txBody>
      </p:sp>
      <p:sp>
        <p:nvSpPr>
          <p:cNvPr id="2" name="Espace réservé de l'image des diapositives 1"/>
          <p:cNvSpPr>
            <a:spLocks noGrp="1" noRot="1" noChangeAspect="1" noResize="1"/>
          </p:cNvSpPr>
          <p:nvPr>
            <p:ph type="sldImg"/>
          </p:nvPr>
        </p:nvSpPr>
        <p:spPr>
          <a:xfrm>
            <a:off x="1109663" y="954088"/>
            <a:ext cx="4578350" cy="3435350"/>
          </a:xfrm>
          <a:solidFill>
            <a:schemeClr val="accent1"/>
          </a:solidFill>
          <a:ln w="25400">
            <a:solidFill>
              <a:schemeClr val="accent1">
                <a:shade val="50000"/>
              </a:schemeClr>
            </a:solidFill>
            <a:prstDash val="solid"/>
          </a:ln>
        </p:spPr>
      </p:sp>
      <p:sp>
        <p:nvSpPr>
          <p:cNvPr id="3" name="Espace réservé des notes 2"/>
          <p:cNvSpPr txBox="1">
            <a:spLocks noGrp="1"/>
          </p:cNvSpPr>
          <p:nvPr>
            <p:ph type="body" sz="quarter" idx="1"/>
          </p:nvPr>
        </p:nvSpPr>
        <p:spPr>
          <a:xfrm>
            <a:off x="1051743" y="4722755"/>
            <a:ext cx="4699338" cy="3813300"/>
          </a:xfrm>
        </p:spPr>
        <p:txBody>
          <a:bodyPr/>
          <a:lstStyle/>
          <a:p>
            <a:endParaRPr lang="fr-FR" sz="2200">
              <a:solidFill>
                <a:srgbClr val="000000"/>
              </a:solidFill>
              <a:latin typeface="Thorndale" pitchFamily="18"/>
              <a:cs typeface="Tahoma" pitchFamily="2"/>
            </a:endParaRPr>
          </a:p>
        </p:txBody>
      </p:sp>
    </p:spTree>
    <p:extLst>
      <p:ext uri="{BB962C8B-B14F-4D97-AF65-F5344CB8AC3E}">
        <p14:creationId xmlns:p14="http://schemas.microsoft.com/office/powerpoint/2010/main" val="659589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chorCtr="0">
            <a:noAutofit/>
          </a:bodyPr>
          <a:lstStyle/>
          <a:p>
            <a:pPr lvl="0"/>
            <a:fld id="{52ED7703-67E5-45A2-B100-88AC818B8514}" type="slidenum">
              <a:t>5</a:t>
            </a:fld>
            <a:endParaRPr lang="fr-FR"/>
          </a:p>
        </p:txBody>
      </p:sp>
      <p:sp>
        <p:nvSpPr>
          <p:cNvPr id="2" name="Espace réservé de l'image des diapositives 1"/>
          <p:cNvSpPr>
            <a:spLocks noGrp="1" noRot="1" noChangeAspect="1" noResize="1"/>
          </p:cNvSpPr>
          <p:nvPr>
            <p:ph type="sldImg"/>
          </p:nvPr>
        </p:nvSpPr>
        <p:spPr>
          <a:xfrm>
            <a:off x="1109663" y="954088"/>
            <a:ext cx="4578350" cy="3435350"/>
          </a:xfrm>
          <a:solidFill>
            <a:schemeClr val="accent1"/>
          </a:solidFill>
          <a:ln w="25400">
            <a:solidFill>
              <a:schemeClr val="accent1">
                <a:shade val="50000"/>
              </a:schemeClr>
            </a:solidFill>
            <a:prstDash val="solid"/>
          </a:ln>
        </p:spPr>
      </p:sp>
      <p:sp>
        <p:nvSpPr>
          <p:cNvPr id="3" name="Espace réservé des notes 2"/>
          <p:cNvSpPr txBox="1">
            <a:spLocks noGrp="1"/>
          </p:cNvSpPr>
          <p:nvPr>
            <p:ph type="body" sz="quarter" idx="1"/>
          </p:nvPr>
        </p:nvSpPr>
        <p:spPr>
          <a:xfrm>
            <a:off x="1051743" y="4722755"/>
            <a:ext cx="4699338" cy="3813300"/>
          </a:xfrm>
        </p:spPr>
        <p:txBody>
          <a:bodyPr/>
          <a:lstStyle/>
          <a:p>
            <a:endParaRPr lang="fr-FR" sz="2200">
              <a:solidFill>
                <a:srgbClr val="000000"/>
              </a:solidFill>
              <a:latin typeface="Thorndale" pitchFamily="18"/>
              <a:cs typeface="Tahoma" pitchFamily="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chorCtr="0">
            <a:noAutofit/>
          </a:bodyPr>
          <a:lstStyle/>
          <a:p>
            <a:pPr lvl="0"/>
            <a:fld id="{B30E3735-1759-4D29-9B5A-281B79473586}" type="slidenum">
              <a:t>6</a:t>
            </a:fld>
            <a:endParaRPr lang="fr-FR"/>
          </a:p>
        </p:txBody>
      </p:sp>
      <p:sp>
        <p:nvSpPr>
          <p:cNvPr id="2" name="Espace réservé de l'image des diapositives 1"/>
          <p:cNvSpPr>
            <a:spLocks noGrp="1" noRot="1" noChangeAspect="1" noResize="1"/>
          </p:cNvSpPr>
          <p:nvPr>
            <p:ph type="sldImg"/>
          </p:nvPr>
        </p:nvSpPr>
        <p:spPr>
          <a:xfrm>
            <a:off x="1109663" y="954088"/>
            <a:ext cx="4578350" cy="3435350"/>
          </a:xfrm>
          <a:solidFill>
            <a:schemeClr val="accent1"/>
          </a:solidFill>
          <a:ln w="25400">
            <a:solidFill>
              <a:schemeClr val="accent1">
                <a:shade val="50000"/>
              </a:schemeClr>
            </a:solidFill>
            <a:prstDash val="solid"/>
          </a:ln>
        </p:spPr>
      </p:sp>
      <p:sp>
        <p:nvSpPr>
          <p:cNvPr id="3" name="Espace réservé des notes 2"/>
          <p:cNvSpPr txBox="1">
            <a:spLocks noGrp="1"/>
          </p:cNvSpPr>
          <p:nvPr>
            <p:ph type="body" sz="quarter" idx="1"/>
          </p:nvPr>
        </p:nvSpPr>
        <p:spPr>
          <a:xfrm>
            <a:off x="1051743" y="4722755"/>
            <a:ext cx="4699338" cy="3813300"/>
          </a:xfrm>
        </p:spPr>
        <p:txBody>
          <a:bodyPr/>
          <a:lstStyle/>
          <a:p>
            <a:endParaRPr lang="fr-FR" sz="2200">
              <a:solidFill>
                <a:srgbClr val="000000"/>
              </a:solidFill>
              <a:latin typeface="Thorndale" pitchFamily="18"/>
              <a:cs typeface="Tahoma" pitchFamily="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chorCtr="0">
            <a:noAutofit/>
          </a:bodyPr>
          <a:lstStyle/>
          <a:p>
            <a:pPr lvl="0"/>
            <a:fld id="{4DF95FBF-CE9A-481D-BD08-F52C2F29BD07}" type="slidenum">
              <a:t>7</a:t>
            </a:fld>
            <a:endParaRPr lang="fr-FR"/>
          </a:p>
        </p:txBody>
      </p:sp>
      <p:sp>
        <p:nvSpPr>
          <p:cNvPr id="2" name="Espace réservé de l'image des diapositives 1"/>
          <p:cNvSpPr>
            <a:spLocks noGrp="1" noRot="1" noChangeAspect="1" noResize="1"/>
          </p:cNvSpPr>
          <p:nvPr>
            <p:ph type="sldImg"/>
          </p:nvPr>
        </p:nvSpPr>
        <p:spPr>
          <a:xfrm>
            <a:off x="1109663" y="954088"/>
            <a:ext cx="4578350" cy="3435350"/>
          </a:xfrm>
          <a:solidFill>
            <a:schemeClr val="accent1"/>
          </a:solidFill>
          <a:ln w="25400">
            <a:solidFill>
              <a:schemeClr val="accent1">
                <a:shade val="50000"/>
              </a:schemeClr>
            </a:solidFill>
            <a:prstDash val="solid"/>
          </a:ln>
        </p:spPr>
      </p:sp>
      <p:sp>
        <p:nvSpPr>
          <p:cNvPr id="3" name="Espace réservé des notes 2"/>
          <p:cNvSpPr txBox="1">
            <a:spLocks noGrp="1"/>
          </p:cNvSpPr>
          <p:nvPr>
            <p:ph type="body" sz="quarter" idx="1"/>
          </p:nvPr>
        </p:nvSpPr>
        <p:spPr>
          <a:xfrm>
            <a:off x="1051743" y="4722755"/>
            <a:ext cx="4699338" cy="3813300"/>
          </a:xfrm>
        </p:spPr>
        <p:txBody>
          <a:bodyPr/>
          <a:lstStyle/>
          <a:p>
            <a:endParaRPr lang="fr-FR" sz="2200">
              <a:solidFill>
                <a:srgbClr val="000000"/>
              </a:solidFill>
              <a:latin typeface="Thorndale" pitchFamily="18"/>
              <a:cs typeface="Tahoma" pitchFamily="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chorCtr="0">
            <a:noAutofit/>
          </a:bodyPr>
          <a:lstStyle/>
          <a:p>
            <a:pPr lvl="0"/>
            <a:fld id="{1C393C93-A657-4BF6-A20A-ED9DFC76F5AC}" type="slidenum">
              <a:t>9</a:t>
            </a:fld>
            <a:endParaRPr lang="fr-FR"/>
          </a:p>
        </p:txBody>
      </p:sp>
      <p:sp>
        <p:nvSpPr>
          <p:cNvPr id="2" name="Espace réservé de l'image des diapositives 1"/>
          <p:cNvSpPr>
            <a:spLocks noGrp="1" noRot="1" noChangeAspect="1" noResize="1"/>
          </p:cNvSpPr>
          <p:nvPr>
            <p:ph type="sldImg"/>
          </p:nvPr>
        </p:nvSpPr>
        <p:spPr>
          <a:xfrm>
            <a:off x="1109663" y="954088"/>
            <a:ext cx="4578350" cy="3435350"/>
          </a:xfrm>
          <a:solidFill>
            <a:schemeClr val="accent1"/>
          </a:solidFill>
          <a:ln w="25400">
            <a:solidFill>
              <a:schemeClr val="accent1">
                <a:shade val="50000"/>
              </a:schemeClr>
            </a:solidFill>
            <a:prstDash val="solid"/>
          </a:ln>
        </p:spPr>
      </p:sp>
      <p:sp>
        <p:nvSpPr>
          <p:cNvPr id="3" name="Espace réservé des notes 2"/>
          <p:cNvSpPr txBox="1">
            <a:spLocks noGrp="1"/>
          </p:cNvSpPr>
          <p:nvPr>
            <p:ph type="body" sz="quarter" idx="1"/>
          </p:nvPr>
        </p:nvSpPr>
        <p:spPr>
          <a:xfrm>
            <a:off x="1051743" y="4722755"/>
            <a:ext cx="4699338" cy="3813300"/>
          </a:xfrm>
        </p:spPr>
        <p:txBody>
          <a:bodyPr/>
          <a:lstStyle/>
          <a:p>
            <a:endParaRPr lang="fr-FR" sz="2200">
              <a:solidFill>
                <a:srgbClr val="000000"/>
              </a:solidFill>
              <a:latin typeface="Thorndale" pitchFamily="18"/>
              <a:cs typeface="Tahoma" pitchFamily="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chorCtr="0">
            <a:noAutofit/>
          </a:bodyPr>
          <a:lstStyle/>
          <a:p>
            <a:pPr lvl="0"/>
            <a:fld id="{6C5588F5-8307-4CAF-91CC-29055AA75F37}" type="slidenum">
              <a:t>10</a:t>
            </a:fld>
            <a:endParaRPr lang="fr-FR"/>
          </a:p>
        </p:txBody>
      </p:sp>
      <p:sp>
        <p:nvSpPr>
          <p:cNvPr id="2" name="Espace réservé de l'image des diapositives 1"/>
          <p:cNvSpPr>
            <a:spLocks noGrp="1" noRot="1" noChangeAspect="1" noResize="1"/>
          </p:cNvSpPr>
          <p:nvPr>
            <p:ph type="sldImg"/>
          </p:nvPr>
        </p:nvSpPr>
        <p:spPr>
          <a:xfrm>
            <a:off x="1109663" y="954088"/>
            <a:ext cx="4578350" cy="3435350"/>
          </a:xfrm>
          <a:solidFill>
            <a:schemeClr val="accent1"/>
          </a:solidFill>
          <a:ln w="25400">
            <a:solidFill>
              <a:schemeClr val="accent1">
                <a:shade val="50000"/>
              </a:schemeClr>
            </a:solidFill>
            <a:prstDash val="solid"/>
          </a:ln>
        </p:spPr>
      </p:sp>
      <p:sp>
        <p:nvSpPr>
          <p:cNvPr id="3" name="Espace réservé des notes 2"/>
          <p:cNvSpPr txBox="1">
            <a:spLocks noGrp="1"/>
          </p:cNvSpPr>
          <p:nvPr>
            <p:ph type="body" sz="quarter" idx="1"/>
          </p:nvPr>
        </p:nvSpPr>
        <p:spPr>
          <a:xfrm>
            <a:off x="1051743" y="4722755"/>
            <a:ext cx="4699338" cy="3813300"/>
          </a:xfrm>
        </p:spPr>
        <p:txBody>
          <a:bodyPr/>
          <a:lstStyle/>
          <a:p>
            <a:endParaRPr lang="fr-FR" sz="2200">
              <a:solidFill>
                <a:srgbClr val="000000"/>
              </a:solidFill>
              <a:latin typeface="Thorndale" pitchFamily="18"/>
              <a:cs typeface="Tahoma" pitchFamily="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chorCtr="0">
            <a:noAutofit/>
          </a:bodyPr>
          <a:lstStyle/>
          <a:p>
            <a:pPr lvl="0"/>
            <a:fld id="{F88262DD-841C-4528-B320-C3D08A9DCBAD}" type="slidenum">
              <a:t>11</a:t>
            </a:fld>
            <a:endParaRPr lang="fr-FR"/>
          </a:p>
        </p:txBody>
      </p:sp>
      <p:sp>
        <p:nvSpPr>
          <p:cNvPr id="2" name="Espace réservé de l'image des diapositives 1"/>
          <p:cNvSpPr>
            <a:spLocks noGrp="1" noRot="1" noChangeAspect="1" noResize="1"/>
          </p:cNvSpPr>
          <p:nvPr>
            <p:ph type="sldImg"/>
          </p:nvPr>
        </p:nvSpPr>
        <p:spPr>
          <a:xfrm>
            <a:off x="1109663" y="954088"/>
            <a:ext cx="4578350" cy="3435350"/>
          </a:xfrm>
          <a:solidFill>
            <a:schemeClr val="accent1"/>
          </a:solidFill>
          <a:ln w="25400">
            <a:solidFill>
              <a:schemeClr val="accent1">
                <a:shade val="50000"/>
              </a:schemeClr>
            </a:solidFill>
            <a:prstDash val="solid"/>
          </a:ln>
        </p:spPr>
      </p:sp>
      <p:sp>
        <p:nvSpPr>
          <p:cNvPr id="3" name="Espace réservé des notes 2"/>
          <p:cNvSpPr txBox="1">
            <a:spLocks noGrp="1"/>
          </p:cNvSpPr>
          <p:nvPr>
            <p:ph type="body" sz="quarter" idx="1"/>
          </p:nvPr>
        </p:nvSpPr>
        <p:spPr>
          <a:xfrm>
            <a:off x="1051743" y="4722755"/>
            <a:ext cx="4699338" cy="3813300"/>
          </a:xfrm>
        </p:spPr>
        <p:txBody>
          <a:bodyPr/>
          <a:lstStyle/>
          <a:p>
            <a:endParaRPr lang="fr-FR" sz="2200">
              <a:solidFill>
                <a:srgbClr val="000000"/>
              </a:solidFill>
              <a:latin typeface="Thorndale" pitchFamily="18"/>
              <a:cs typeface="Tahoma" pitchFamily="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260475" y="1236663"/>
            <a:ext cx="7559675" cy="2632075"/>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pPr lvl="0"/>
            <a:endParaRPr lang="fr-FR"/>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5DC67FC3-9B95-4FD3-B797-0C80A71A655F}" type="slidenum">
              <a:t>‹N°›</a:t>
            </a:fld>
            <a:endParaRPr lang="fr-FR"/>
          </a:p>
        </p:txBody>
      </p:sp>
    </p:spTree>
    <p:extLst>
      <p:ext uri="{BB962C8B-B14F-4D97-AF65-F5344CB8AC3E}">
        <p14:creationId xmlns:p14="http://schemas.microsoft.com/office/powerpoint/2010/main" val="4024071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pPr lvl="0"/>
            <a:endParaRPr lang="fr-FR"/>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001BFFF2-ACB0-433B-88AA-383526F10158}" type="slidenum">
              <a:t>‹N°›</a:t>
            </a:fld>
            <a:endParaRPr lang="fr-FR"/>
          </a:p>
        </p:txBody>
      </p:sp>
    </p:spTree>
    <p:extLst>
      <p:ext uri="{BB962C8B-B14F-4D97-AF65-F5344CB8AC3E}">
        <p14:creationId xmlns:p14="http://schemas.microsoft.com/office/powerpoint/2010/main" val="4294910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308850" y="301625"/>
            <a:ext cx="2266950" cy="6456363"/>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503238" y="301625"/>
            <a:ext cx="6653212" cy="6456363"/>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pPr lvl="0"/>
            <a:endParaRPr lang="fr-FR"/>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6E0749BA-1685-47D7-8275-0E9C5A878482}" type="slidenum">
              <a:t>‹N°›</a:t>
            </a:fld>
            <a:endParaRPr lang="fr-FR"/>
          </a:p>
        </p:txBody>
      </p:sp>
    </p:spTree>
    <p:extLst>
      <p:ext uri="{BB962C8B-B14F-4D97-AF65-F5344CB8AC3E}">
        <p14:creationId xmlns:p14="http://schemas.microsoft.com/office/powerpoint/2010/main" val="32172955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260475" y="1236663"/>
            <a:ext cx="7559675" cy="2632075"/>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Tree>
    <p:extLst>
      <p:ext uri="{BB962C8B-B14F-4D97-AF65-F5344CB8AC3E}">
        <p14:creationId xmlns:p14="http://schemas.microsoft.com/office/powerpoint/2010/main" val="3997921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500277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87388" y="1884363"/>
            <a:ext cx="8694737" cy="31448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687388" y="5059363"/>
            <a:ext cx="8694737" cy="16525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Tree>
    <p:extLst>
      <p:ext uri="{BB962C8B-B14F-4D97-AF65-F5344CB8AC3E}">
        <p14:creationId xmlns:p14="http://schemas.microsoft.com/office/powerpoint/2010/main" val="20528103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741363" y="2101850"/>
            <a:ext cx="4227512" cy="47625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5121275" y="2101850"/>
            <a:ext cx="4227513" cy="47625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2729854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93738" y="403225"/>
            <a:ext cx="8694737" cy="1460500"/>
          </a:xfrm>
        </p:spPr>
        <p:txBody>
          <a:bodyPr/>
          <a:lstStyle/>
          <a:p>
            <a:r>
              <a:rPr lang="fr-FR"/>
              <a:t>Modifiez le style du titre</a:t>
            </a:r>
          </a:p>
        </p:txBody>
      </p:sp>
      <p:sp>
        <p:nvSpPr>
          <p:cNvPr id="3" name="Espace réservé du texte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693738" y="2760663"/>
            <a:ext cx="4265612" cy="406241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5103813" y="2760663"/>
            <a:ext cx="4284662" cy="406241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8688085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9981720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8896135"/>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93738" y="503238"/>
            <a:ext cx="3251200" cy="17653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Tree>
    <p:extLst>
      <p:ext uri="{BB962C8B-B14F-4D97-AF65-F5344CB8AC3E}">
        <p14:creationId xmlns:p14="http://schemas.microsoft.com/office/powerpoint/2010/main" val="817728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pPr lvl="0"/>
            <a:endParaRPr lang="fr-FR"/>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AA6F1F4B-BC82-4F12-A2F6-787D6D0776E7}" type="slidenum">
              <a:t>‹N°›</a:t>
            </a:fld>
            <a:endParaRPr lang="fr-FR"/>
          </a:p>
        </p:txBody>
      </p:sp>
    </p:spTree>
    <p:extLst>
      <p:ext uri="{BB962C8B-B14F-4D97-AF65-F5344CB8AC3E}">
        <p14:creationId xmlns:p14="http://schemas.microsoft.com/office/powerpoint/2010/main" val="11343558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93738" y="503238"/>
            <a:ext cx="3251200" cy="17653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Tree>
    <p:extLst>
      <p:ext uri="{BB962C8B-B14F-4D97-AF65-F5344CB8AC3E}">
        <p14:creationId xmlns:p14="http://schemas.microsoft.com/office/powerpoint/2010/main" val="11526699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3527537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197725" y="555625"/>
            <a:ext cx="2151063" cy="63087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741363" y="555625"/>
            <a:ext cx="6303962" cy="6308725"/>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482876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87388" y="1884363"/>
            <a:ext cx="8694737" cy="31448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687388" y="5059363"/>
            <a:ext cx="8694737" cy="16525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pPr lvl="0"/>
            <a:endParaRPr lang="fr-FR"/>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3A2E2399-A1C7-4F2A-81F1-6EEB028F1363}" type="slidenum">
              <a:t>‹N°›</a:t>
            </a:fld>
            <a:endParaRPr lang="fr-FR"/>
          </a:p>
        </p:txBody>
      </p:sp>
    </p:spTree>
    <p:extLst>
      <p:ext uri="{BB962C8B-B14F-4D97-AF65-F5344CB8AC3E}">
        <p14:creationId xmlns:p14="http://schemas.microsoft.com/office/powerpoint/2010/main" val="4140212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503238" y="1768475"/>
            <a:ext cx="4459287" cy="498951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5114925" y="1768475"/>
            <a:ext cx="4460875" cy="498951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pPr lvl="0"/>
            <a:endParaRPr lang="fr-FR"/>
          </a:p>
        </p:txBody>
      </p:sp>
      <p:sp>
        <p:nvSpPr>
          <p:cNvPr id="6" name="Espace réservé du pied de page 5"/>
          <p:cNvSpPr>
            <a:spLocks noGrp="1"/>
          </p:cNvSpPr>
          <p:nvPr>
            <p:ph type="ftr" sz="quarter" idx="11"/>
          </p:nvPr>
        </p:nvSpPr>
        <p:spPr/>
        <p:txBody>
          <a:bodyPr/>
          <a:lstStyle/>
          <a:p>
            <a:pPr lvl="0"/>
            <a:endParaRPr lang="fr-FR"/>
          </a:p>
        </p:txBody>
      </p:sp>
      <p:sp>
        <p:nvSpPr>
          <p:cNvPr id="7" name="Espace réservé du numéro de diapositive 6"/>
          <p:cNvSpPr>
            <a:spLocks noGrp="1"/>
          </p:cNvSpPr>
          <p:nvPr>
            <p:ph type="sldNum" sz="quarter" idx="12"/>
          </p:nvPr>
        </p:nvSpPr>
        <p:spPr/>
        <p:txBody>
          <a:bodyPr/>
          <a:lstStyle/>
          <a:p>
            <a:pPr lvl="0"/>
            <a:fld id="{80DC3725-1496-4353-B651-E856E7C00386}" type="slidenum">
              <a:t>‹N°›</a:t>
            </a:fld>
            <a:endParaRPr lang="fr-FR"/>
          </a:p>
        </p:txBody>
      </p:sp>
    </p:spTree>
    <p:extLst>
      <p:ext uri="{BB962C8B-B14F-4D97-AF65-F5344CB8AC3E}">
        <p14:creationId xmlns:p14="http://schemas.microsoft.com/office/powerpoint/2010/main" val="3731422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93738" y="403225"/>
            <a:ext cx="8694737" cy="1460500"/>
          </a:xfrm>
        </p:spPr>
        <p:txBody>
          <a:bodyPr/>
          <a:lstStyle/>
          <a:p>
            <a:r>
              <a:rPr lang="fr-FR"/>
              <a:t>Modifiez le style du titre</a:t>
            </a:r>
          </a:p>
        </p:txBody>
      </p:sp>
      <p:sp>
        <p:nvSpPr>
          <p:cNvPr id="3" name="Espace réservé du texte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693738" y="2760663"/>
            <a:ext cx="4265612" cy="406241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5103813" y="2760663"/>
            <a:ext cx="4284662" cy="406241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pPr lvl="0"/>
            <a:endParaRPr lang="fr-FR"/>
          </a:p>
        </p:txBody>
      </p:sp>
      <p:sp>
        <p:nvSpPr>
          <p:cNvPr id="8" name="Espace réservé du pied de page 7"/>
          <p:cNvSpPr>
            <a:spLocks noGrp="1"/>
          </p:cNvSpPr>
          <p:nvPr>
            <p:ph type="ftr" sz="quarter" idx="11"/>
          </p:nvPr>
        </p:nvSpPr>
        <p:spPr/>
        <p:txBody>
          <a:bodyPr/>
          <a:lstStyle/>
          <a:p>
            <a:pPr lvl="0"/>
            <a:endParaRPr lang="fr-FR"/>
          </a:p>
        </p:txBody>
      </p:sp>
      <p:sp>
        <p:nvSpPr>
          <p:cNvPr id="9" name="Espace réservé du numéro de diapositive 8"/>
          <p:cNvSpPr>
            <a:spLocks noGrp="1"/>
          </p:cNvSpPr>
          <p:nvPr>
            <p:ph type="sldNum" sz="quarter" idx="12"/>
          </p:nvPr>
        </p:nvSpPr>
        <p:spPr/>
        <p:txBody>
          <a:bodyPr/>
          <a:lstStyle/>
          <a:p>
            <a:pPr lvl="0"/>
            <a:fld id="{81D9866E-6C56-4E26-BEAC-D6535969AA65}" type="slidenum">
              <a:t>‹N°›</a:t>
            </a:fld>
            <a:endParaRPr lang="fr-FR"/>
          </a:p>
        </p:txBody>
      </p:sp>
    </p:spTree>
    <p:extLst>
      <p:ext uri="{BB962C8B-B14F-4D97-AF65-F5344CB8AC3E}">
        <p14:creationId xmlns:p14="http://schemas.microsoft.com/office/powerpoint/2010/main" val="1632465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pPr lvl="0"/>
            <a:endParaRPr lang="fr-FR"/>
          </a:p>
        </p:txBody>
      </p:sp>
      <p:sp>
        <p:nvSpPr>
          <p:cNvPr id="4" name="Espace réservé du pied de page 3"/>
          <p:cNvSpPr>
            <a:spLocks noGrp="1"/>
          </p:cNvSpPr>
          <p:nvPr>
            <p:ph type="ftr" sz="quarter" idx="11"/>
          </p:nvPr>
        </p:nvSpPr>
        <p:spPr/>
        <p:txBody>
          <a:bodyPr/>
          <a:lstStyle/>
          <a:p>
            <a:pPr lvl="0"/>
            <a:endParaRPr lang="fr-FR"/>
          </a:p>
        </p:txBody>
      </p:sp>
      <p:sp>
        <p:nvSpPr>
          <p:cNvPr id="5" name="Espace réservé du numéro de diapositive 4"/>
          <p:cNvSpPr>
            <a:spLocks noGrp="1"/>
          </p:cNvSpPr>
          <p:nvPr>
            <p:ph type="sldNum" sz="quarter" idx="12"/>
          </p:nvPr>
        </p:nvSpPr>
        <p:spPr/>
        <p:txBody>
          <a:bodyPr/>
          <a:lstStyle/>
          <a:p>
            <a:pPr lvl="0"/>
            <a:fld id="{CE37885B-59FC-493E-BEF3-D72765CA75EF}" type="slidenum">
              <a:t>‹N°›</a:t>
            </a:fld>
            <a:endParaRPr lang="fr-FR"/>
          </a:p>
        </p:txBody>
      </p:sp>
    </p:spTree>
    <p:extLst>
      <p:ext uri="{BB962C8B-B14F-4D97-AF65-F5344CB8AC3E}">
        <p14:creationId xmlns:p14="http://schemas.microsoft.com/office/powerpoint/2010/main" val="1840432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lvl="0"/>
            <a:endParaRPr lang="fr-FR"/>
          </a:p>
        </p:txBody>
      </p:sp>
      <p:sp>
        <p:nvSpPr>
          <p:cNvPr id="3" name="Espace réservé du pied de page 2"/>
          <p:cNvSpPr>
            <a:spLocks noGrp="1"/>
          </p:cNvSpPr>
          <p:nvPr>
            <p:ph type="ftr" sz="quarter" idx="11"/>
          </p:nvPr>
        </p:nvSpPr>
        <p:spPr/>
        <p:txBody>
          <a:bodyPr/>
          <a:lstStyle/>
          <a:p>
            <a:pPr lvl="0"/>
            <a:endParaRPr lang="fr-FR"/>
          </a:p>
        </p:txBody>
      </p:sp>
      <p:sp>
        <p:nvSpPr>
          <p:cNvPr id="4" name="Espace réservé du numéro de diapositive 3"/>
          <p:cNvSpPr>
            <a:spLocks noGrp="1"/>
          </p:cNvSpPr>
          <p:nvPr>
            <p:ph type="sldNum" sz="quarter" idx="12"/>
          </p:nvPr>
        </p:nvSpPr>
        <p:spPr/>
        <p:txBody>
          <a:bodyPr/>
          <a:lstStyle/>
          <a:p>
            <a:pPr lvl="0"/>
            <a:fld id="{28C28FE6-F7A3-43D3-9631-82E11D5B6C71}" type="slidenum">
              <a:t>‹N°›</a:t>
            </a:fld>
            <a:endParaRPr lang="fr-FR"/>
          </a:p>
        </p:txBody>
      </p:sp>
    </p:spTree>
    <p:extLst>
      <p:ext uri="{BB962C8B-B14F-4D97-AF65-F5344CB8AC3E}">
        <p14:creationId xmlns:p14="http://schemas.microsoft.com/office/powerpoint/2010/main" val="2880569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93738" y="503238"/>
            <a:ext cx="3251200" cy="17653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pPr lvl="0"/>
            <a:endParaRPr lang="fr-FR"/>
          </a:p>
        </p:txBody>
      </p:sp>
      <p:sp>
        <p:nvSpPr>
          <p:cNvPr id="6" name="Espace réservé du pied de page 5"/>
          <p:cNvSpPr>
            <a:spLocks noGrp="1"/>
          </p:cNvSpPr>
          <p:nvPr>
            <p:ph type="ftr" sz="quarter" idx="11"/>
          </p:nvPr>
        </p:nvSpPr>
        <p:spPr/>
        <p:txBody>
          <a:bodyPr/>
          <a:lstStyle/>
          <a:p>
            <a:pPr lvl="0"/>
            <a:endParaRPr lang="fr-FR"/>
          </a:p>
        </p:txBody>
      </p:sp>
      <p:sp>
        <p:nvSpPr>
          <p:cNvPr id="7" name="Espace réservé du numéro de diapositive 6"/>
          <p:cNvSpPr>
            <a:spLocks noGrp="1"/>
          </p:cNvSpPr>
          <p:nvPr>
            <p:ph type="sldNum" sz="quarter" idx="12"/>
          </p:nvPr>
        </p:nvSpPr>
        <p:spPr/>
        <p:txBody>
          <a:bodyPr/>
          <a:lstStyle/>
          <a:p>
            <a:pPr lvl="0"/>
            <a:fld id="{AA7C8E27-9EF1-40FE-B5B0-8404E958027A}" type="slidenum">
              <a:t>‹N°›</a:t>
            </a:fld>
            <a:endParaRPr lang="fr-FR"/>
          </a:p>
        </p:txBody>
      </p:sp>
    </p:spTree>
    <p:extLst>
      <p:ext uri="{BB962C8B-B14F-4D97-AF65-F5344CB8AC3E}">
        <p14:creationId xmlns:p14="http://schemas.microsoft.com/office/powerpoint/2010/main" val="3164970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93738" y="503238"/>
            <a:ext cx="3251200" cy="17653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pPr lvl="0"/>
            <a:endParaRPr lang="fr-FR"/>
          </a:p>
        </p:txBody>
      </p:sp>
      <p:sp>
        <p:nvSpPr>
          <p:cNvPr id="6" name="Espace réservé du pied de page 5"/>
          <p:cNvSpPr>
            <a:spLocks noGrp="1"/>
          </p:cNvSpPr>
          <p:nvPr>
            <p:ph type="ftr" sz="quarter" idx="11"/>
          </p:nvPr>
        </p:nvSpPr>
        <p:spPr/>
        <p:txBody>
          <a:bodyPr/>
          <a:lstStyle/>
          <a:p>
            <a:pPr lvl="0"/>
            <a:endParaRPr lang="fr-FR"/>
          </a:p>
        </p:txBody>
      </p:sp>
      <p:sp>
        <p:nvSpPr>
          <p:cNvPr id="7" name="Espace réservé du numéro de diapositive 6"/>
          <p:cNvSpPr>
            <a:spLocks noGrp="1"/>
          </p:cNvSpPr>
          <p:nvPr>
            <p:ph type="sldNum" sz="quarter" idx="12"/>
          </p:nvPr>
        </p:nvSpPr>
        <p:spPr/>
        <p:txBody>
          <a:bodyPr/>
          <a:lstStyle/>
          <a:p>
            <a:pPr lvl="0"/>
            <a:fld id="{706AE5B2-5595-485C-81D4-C9CA5B2E8F4C}" type="slidenum">
              <a:t>‹N°›</a:t>
            </a:fld>
            <a:endParaRPr lang="fr-FR"/>
          </a:p>
        </p:txBody>
      </p:sp>
    </p:spTree>
    <p:extLst>
      <p:ext uri="{BB962C8B-B14F-4D97-AF65-F5344CB8AC3E}">
        <p14:creationId xmlns:p14="http://schemas.microsoft.com/office/powerpoint/2010/main" val="1743982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Espace réservé du titre 1"/>
          <p:cNvSpPr txBox="1">
            <a:spLocks noGrp="1"/>
          </p:cNvSpPr>
          <p:nvPr>
            <p:ph type="title"/>
          </p:nvPr>
        </p:nvSpPr>
        <p:spPr>
          <a:xfrm>
            <a:off x="503999" y="301320"/>
            <a:ext cx="9071640" cy="1262160"/>
          </a:xfrm>
          <a:prstGeom prst="rect">
            <a:avLst/>
          </a:prstGeom>
          <a:noFill/>
          <a:ln>
            <a:noFill/>
          </a:ln>
        </p:spPr>
        <p:txBody>
          <a:bodyPr lIns="0" tIns="0" rIns="0" bIns="0" anchor="ctr"/>
          <a:lstStyle/>
          <a:p>
            <a:endParaRPr lang="fr-FR"/>
          </a:p>
        </p:txBody>
      </p:sp>
      <p:sp>
        <p:nvSpPr>
          <p:cNvPr id="3" name="Espace réservé du texte 2"/>
          <p:cNvSpPr txBox="1">
            <a:spLocks noGrp="1"/>
          </p:cNvSpPr>
          <p:nvPr>
            <p:ph type="body" idx="1"/>
          </p:nvPr>
        </p:nvSpPr>
        <p:spPr>
          <a:xfrm>
            <a:off x="503999" y="1769040"/>
            <a:ext cx="9071640" cy="4989240"/>
          </a:xfrm>
          <a:prstGeom prst="rect">
            <a:avLst/>
          </a:prstGeom>
          <a:noFill/>
          <a:ln>
            <a:noFill/>
          </a:ln>
        </p:spPr>
        <p:txBody>
          <a:bodyPr lIns="0" tIns="0" rIns="0" bIns="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txBox="1">
            <a:spLocks noGrp="1"/>
          </p:cNvSpPr>
          <p:nvPr>
            <p:ph type="dt" sz="half" idx="2"/>
          </p:nvPr>
        </p:nvSpPr>
        <p:spPr>
          <a:xfrm>
            <a:off x="503999" y="6887160"/>
            <a:ext cx="2348280" cy="521280"/>
          </a:xfrm>
          <a:prstGeom prst="rect">
            <a:avLst/>
          </a:prstGeom>
          <a:noFill/>
          <a:ln>
            <a:noFill/>
          </a:ln>
        </p:spPr>
        <p:txBody>
          <a:bodyPr lIns="0" tIns="0" rIns="0" bIns="0" anchorCtr="0">
            <a:noAutofit/>
          </a:bodyPr>
          <a:lstStyle>
            <a:lvl1pPr lvl="0" rtl="0" hangingPunct="0">
              <a:buNone/>
              <a:tabLst/>
              <a:defRPr lang="fr-FR" sz="1400" kern="1200">
                <a:latin typeface="Times New Roman" pitchFamily="18"/>
                <a:ea typeface="Lucida Sans Unicode" pitchFamily="2"/>
                <a:cs typeface="Tahoma" pitchFamily="2"/>
              </a:defRPr>
            </a:lvl1pPr>
          </a:lstStyle>
          <a:p>
            <a:pPr lvl="0"/>
            <a:endParaRPr lang="fr-FR"/>
          </a:p>
        </p:txBody>
      </p:sp>
      <p:sp>
        <p:nvSpPr>
          <p:cNvPr id="5" name="Espace réservé du pied de page 4"/>
          <p:cNvSpPr txBox="1">
            <a:spLocks noGrp="1"/>
          </p:cNvSpPr>
          <p:nvPr>
            <p:ph type="ftr" sz="quarter" idx="3"/>
          </p:nvPr>
        </p:nvSpPr>
        <p:spPr>
          <a:xfrm>
            <a:off x="3447360" y="6887160"/>
            <a:ext cx="3195000" cy="521280"/>
          </a:xfrm>
          <a:prstGeom prst="rect">
            <a:avLst/>
          </a:prstGeom>
          <a:noFill/>
          <a:ln>
            <a:noFill/>
          </a:ln>
        </p:spPr>
        <p:txBody>
          <a:bodyPr lIns="0" tIns="0" rIns="0" bIns="0" anchorCtr="0">
            <a:noAutofit/>
          </a:bodyPr>
          <a:lstStyle>
            <a:lvl1pPr lvl="0" algn="ctr" rtl="0" hangingPunct="0">
              <a:buNone/>
              <a:tabLst/>
              <a:defRPr lang="fr-FR" sz="1400" kern="1200">
                <a:latin typeface="Times New Roman" pitchFamily="18"/>
                <a:ea typeface="Lucida Sans Unicode" pitchFamily="2"/>
                <a:cs typeface="Tahoma" pitchFamily="2"/>
              </a:defRPr>
            </a:lvl1pPr>
          </a:lstStyle>
          <a:p>
            <a:pPr lvl="0"/>
            <a:endParaRPr lang="fr-FR"/>
          </a:p>
        </p:txBody>
      </p:sp>
      <p:sp>
        <p:nvSpPr>
          <p:cNvPr id="6" name="Espace réservé du numéro de diapositive 5"/>
          <p:cNvSpPr txBox="1">
            <a:spLocks noGrp="1"/>
          </p:cNvSpPr>
          <p:nvPr>
            <p:ph type="sldNum" sz="quarter" idx="4"/>
          </p:nvPr>
        </p:nvSpPr>
        <p:spPr>
          <a:xfrm>
            <a:off x="7227360" y="6887160"/>
            <a:ext cx="2348280" cy="521280"/>
          </a:xfrm>
          <a:prstGeom prst="rect">
            <a:avLst/>
          </a:prstGeom>
          <a:noFill/>
          <a:ln>
            <a:noFill/>
          </a:ln>
        </p:spPr>
        <p:txBody>
          <a:bodyPr lIns="0" tIns="0" rIns="0" bIns="0" anchorCtr="0">
            <a:noAutofit/>
          </a:bodyPr>
          <a:lstStyle>
            <a:lvl1pPr lvl="0" algn="r" rtl="0" hangingPunct="0">
              <a:buNone/>
              <a:tabLst/>
              <a:defRPr lang="fr-FR" sz="1400" kern="1200">
                <a:latin typeface="Times New Roman" pitchFamily="18"/>
                <a:ea typeface="Lucida Sans Unicode" pitchFamily="2"/>
                <a:cs typeface="Tahoma" pitchFamily="2"/>
              </a:defRPr>
            </a:lvl1pPr>
          </a:lstStyle>
          <a:p>
            <a:pPr lvl="0"/>
            <a:fld id="{DFD6C08C-F512-499D-B946-37C48216BAAD}" type="slidenum">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hangingPunct="0">
        <a:tabLst/>
        <a:defRPr lang="fr-FR" sz="2400" b="0" i="0" u="none" strike="noStrike" kern="1200">
          <a:ln>
            <a:noFill/>
          </a:ln>
          <a:latin typeface="Arial" pitchFamily="18"/>
          <a:ea typeface="Microsoft YaHei" pitchFamily="2"/>
        </a:defRPr>
      </a:lvl1pPr>
    </p:titleStyle>
    <p:bodyStyle>
      <a:lvl1pPr marL="0" marR="0" indent="0" rtl="0" hangingPunct="0">
        <a:spcBef>
          <a:spcPts val="0"/>
        </a:spcBef>
        <a:spcAft>
          <a:spcPts val="1414"/>
        </a:spcAft>
        <a:tabLst/>
        <a:defRPr lang="fr-FR" sz="3200" b="0" i="0" u="none" strike="noStrike" kern="1200">
          <a:ln>
            <a:noFill/>
          </a:ln>
          <a:latin typeface="Arial" pitchFamily="18"/>
          <a:ea typeface="Microsoft YaHei" pitchFamily="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BABED6"/>
        </a:solidFill>
        <a:effectLst/>
      </p:bgPr>
    </p:bg>
    <p:spTree>
      <p:nvGrpSpPr>
        <p:cNvPr id="1" name=""/>
        <p:cNvGrpSpPr/>
        <p:nvPr/>
      </p:nvGrpSpPr>
      <p:grpSpPr>
        <a:xfrm>
          <a:off x="0" y="0"/>
          <a:ext cx="0" cy="0"/>
          <a:chOff x="0" y="0"/>
          <a:chExt cx="0" cy="0"/>
        </a:xfrm>
      </p:grpSpPr>
      <p:sp>
        <p:nvSpPr>
          <p:cNvPr id="2" name="Rectangle 1"/>
          <p:cNvSpPr/>
          <p:nvPr/>
        </p:nvSpPr>
        <p:spPr>
          <a:xfrm>
            <a:off x="405360" y="1893960"/>
            <a:ext cx="9674640" cy="5666040"/>
          </a:xfrm>
          <a:prstGeom prst="rect">
            <a:avLst/>
          </a:prstGeom>
          <a:solidFill>
            <a:srgbClr val="DDDDDD"/>
          </a:solidFill>
          <a:ln w="25400">
            <a:solidFill>
              <a:srgbClr val="C0C0C0"/>
            </a:solidFill>
            <a:prstDash val="solid"/>
          </a:ln>
        </p:spPr>
        <p:txBody>
          <a:bodyPr lIns="0" tIns="0" rIns="0" bIns="0" anchor="ctr" anchorCtr="1"/>
          <a:lstStyle/>
          <a:p>
            <a:pPr lvl="0" rtl="0" hangingPunct="0">
              <a:buNone/>
              <a:tabLst/>
            </a:pPr>
            <a:endParaRPr lang="fr-FR" sz="2400">
              <a:latin typeface="Thorndale" pitchFamily="18"/>
              <a:ea typeface="Lucida Sans Unicode" pitchFamily="2"/>
              <a:cs typeface="Tahoma" pitchFamily="2"/>
            </a:endParaRPr>
          </a:p>
        </p:txBody>
      </p:sp>
      <p:sp>
        <p:nvSpPr>
          <p:cNvPr id="3" name="Espace réservé du titre 2"/>
          <p:cNvSpPr txBox="1">
            <a:spLocks noGrp="1"/>
          </p:cNvSpPr>
          <p:nvPr>
            <p:ph type="title"/>
          </p:nvPr>
        </p:nvSpPr>
        <p:spPr>
          <a:xfrm>
            <a:off x="740879" y="555480"/>
            <a:ext cx="8607960" cy="1262160"/>
          </a:xfrm>
          <a:prstGeom prst="rect">
            <a:avLst/>
          </a:prstGeom>
          <a:noFill/>
          <a:ln>
            <a:noFill/>
          </a:ln>
        </p:spPr>
        <p:txBody>
          <a:bodyPr lIns="0" tIns="0" rIns="0" bIns="0" anchor="ctr"/>
          <a:lstStyle/>
          <a:p>
            <a:endParaRPr lang="fr-FR"/>
          </a:p>
        </p:txBody>
      </p:sp>
      <p:sp>
        <p:nvSpPr>
          <p:cNvPr id="4" name="Espace réservé du texte 3"/>
          <p:cNvSpPr txBox="1">
            <a:spLocks noGrp="1"/>
          </p:cNvSpPr>
          <p:nvPr>
            <p:ph type="body" idx="1"/>
          </p:nvPr>
        </p:nvSpPr>
        <p:spPr>
          <a:xfrm>
            <a:off x="740879" y="2101680"/>
            <a:ext cx="8607960" cy="4762440"/>
          </a:xfrm>
          <a:prstGeom prst="rect">
            <a:avLst/>
          </a:prstGeom>
          <a:noFill/>
          <a:ln>
            <a:noFill/>
          </a:ln>
        </p:spPr>
        <p:txBody>
          <a:bodyPr lIns="0" tIns="0" rIns="0" bIns="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p:nvPr/>
        </p:nvSpPr>
        <p:spPr>
          <a:xfrm>
            <a:off x="0" y="0"/>
            <a:ext cx="181440" cy="918359"/>
          </a:xfrm>
          <a:prstGeom prst="rect">
            <a:avLst/>
          </a:prstGeom>
          <a:solidFill>
            <a:srgbClr val="125C8D"/>
          </a:solidFill>
          <a:ln w="25400">
            <a:solidFill>
              <a:schemeClr val="accent1">
                <a:shade val="50000"/>
              </a:schemeClr>
            </a:solidFill>
            <a:prstDash val="solid"/>
          </a:ln>
        </p:spPr>
        <p:txBody>
          <a:bodyPr lIns="0" tIns="0" rIns="0" bIns="0" anchor="ctr" anchorCtr="1"/>
          <a:lstStyle/>
          <a:p>
            <a:pPr lvl="0" rtl="0" hangingPunct="0">
              <a:buNone/>
              <a:tabLst/>
            </a:pPr>
            <a:endParaRPr lang="fr-FR" sz="2400">
              <a:latin typeface="Thorndale" pitchFamily="18"/>
              <a:ea typeface="Lucida Sans Unicode" pitchFamily="2"/>
              <a:cs typeface="Tahoma" pitchFamily="2"/>
            </a:endParaRPr>
          </a:p>
        </p:txBody>
      </p:sp>
      <p:sp>
        <p:nvSpPr>
          <p:cNvPr id="6" name="Rectangle 5"/>
          <p:cNvSpPr/>
          <p:nvPr/>
        </p:nvSpPr>
        <p:spPr>
          <a:xfrm>
            <a:off x="0" y="2381399"/>
            <a:ext cx="181440" cy="918359"/>
          </a:xfrm>
          <a:prstGeom prst="rect">
            <a:avLst/>
          </a:prstGeom>
          <a:solidFill>
            <a:srgbClr val="125C8D"/>
          </a:solidFill>
          <a:ln w="25400">
            <a:solidFill>
              <a:schemeClr val="accent1">
                <a:shade val="50000"/>
              </a:schemeClr>
            </a:solidFill>
            <a:prstDash val="solid"/>
          </a:ln>
        </p:spPr>
        <p:txBody>
          <a:bodyPr lIns="0" tIns="0" rIns="0" bIns="0" anchor="ctr" anchorCtr="1"/>
          <a:lstStyle/>
          <a:p>
            <a:pPr lvl="0" rtl="0" hangingPunct="0">
              <a:buNone/>
              <a:tabLst/>
            </a:pPr>
            <a:endParaRPr lang="fr-FR" sz="2400">
              <a:latin typeface="Thorndale" pitchFamily="18"/>
              <a:ea typeface="Lucida Sans Unicode" pitchFamily="2"/>
              <a:cs typeface="Tahoma" pitchFamily="2"/>
            </a:endParaRPr>
          </a:p>
        </p:txBody>
      </p:sp>
      <p:sp>
        <p:nvSpPr>
          <p:cNvPr id="7" name="Rectangle 6"/>
          <p:cNvSpPr/>
          <p:nvPr/>
        </p:nvSpPr>
        <p:spPr>
          <a:xfrm>
            <a:off x="0" y="1168560"/>
            <a:ext cx="181440" cy="918359"/>
          </a:xfrm>
          <a:prstGeom prst="rect">
            <a:avLst/>
          </a:prstGeom>
          <a:solidFill>
            <a:srgbClr val="125C8D"/>
          </a:solidFill>
          <a:ln w="25400">
            <a:solidFill>
              <a:schemeClr val="accent1">
                <a:shade val="50000"/>
              </a:schemeClr>
            </a:solidFill>
            <a:prstDash val="solid"/>
          </a:ln>
        </p:spPr>
        <p:txBody>
          <a:bodyPr lIns="0" tIns="0" rIns="0" bIns="0" anchor="ctr" anchorCtr="1"/>
          <a:lstStyle/>
          <a:p>
            <a:pPr lvl="0" rtl="0" hangingPunct="0">
              <a:buNone/>
              <a:tabLst/>
            </a:pPr>
            <a:endParaRPr lang="fr-FR" sz="2400">
              <a:latin typeface="Thorndale" pitchFamily="18"/>
              <a:ea typeface="Lucida Sans Unicode" pitchFamily="2"/>
              <a:cs typeface="Tahoma" pitchFamily="2"/>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hangingPunct="0">
        <a:tabLst/>
        <a:defRPr lang="fr-FR" sz="2400" b="1" i="0" u="none" strike="noStrike">
          <a:ln>
            <a:noFill/>
          </a:ln>
          <a:solidFill>
            <a:srgbClr val="333333"/>
          </a:solidFill>
          <a:latin typeface="Albany" pitchFamily="34"/>
          <a:cs typeface="Tahoma" pitchFamily="2"/>
        </a:defRPr>
      </a:lvl1pPr>
    </p:titleStyle>
    <p:bodyStyle>
      <a:lvl1pPr marL="0" marR="0" indent="0" algn="l" rtl="0" hangingPunct="0">
        <a:spcBef>
          <a:spcPts val="0"/>
        </a:spcBef>
        <a:spcAft>
          <a:spcPts val="1417"/>
        </a:spcAft>
        <a:tabLst/>
        <a:defRPr lang="fr-FR" sz="2400" b="0" i="0" u="none" strike="noStrike">
          <a:ln>
            <a:noFill/>
          </a:ln>
          <a:solidFill>
            <a:srgbClr val="000000"/>
          </a:solidFill>
          <a:latin typeface="Albany" pitchFamily="34"/>
          <a:cs typeface="Tahoma" pitchFamily="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824040" y="249840"/>
            <a:ext cx="8607960" cy="1262160"/>
          </a:xfrm>
        </p:spPr>
        <p:txBody>
          <a:bodyPr>
            <a:spAutoFit/>
          </a:bodyPr>
          <a:lstStyle/>
          <a:p>
            <a:pPr lvl="0"/>
            <a:r>
              <a:rPr lang="fr-FR" sz="4000" dirty="0">
                <a:solidFill>
                  <a:srgbClr val="006699"/>
                </a:solidFill>
                <a:latin typeface="Book Antiqua" pitchFamily="18"/>
              </a:rPr>
              <a:t>VIE DE L'ETABLISSEMENT </a:t>
            </a:r>
            <a:br>
              <a:rPr lang="fr-FR" sz="4000" dirty="0">
                <a:solidFill>
                  <a:srgbClr val="006699"/>
                </a:solidFill>
                <a:latin typeface="Book Antiqua" pitchFamily="18"/>
              </a:rPr>
            </a:br>
            <a:r>
              <a:rPr lang="fr-FR" sz="4000" dirty="0">
                <a:solidFill>
                  <a:srgbClr val="006699"/>
                </a:solidFill>
                <a:latin typeface="Book Antiqua" pitchFamily="18"/>
              </a:rPr>
              <a:t>- INFOS PRATIQUES-</a:t>
            </a:r>
          </a:p>
        </p:txBody>
      </p:sp>
      <p:sp>
        <p:nvSpPr>
          <p:cNvPr id="3" name="Sous-titre 2"/>
          <p:cNvSpPr txBox="1">
            <a:spLocks noGrp="1"/>
          </p:cNvSpPr>
          <p:nvPr>
            <p:ph type="subTitle" idx="4294967295"/>
          </p:nvPr>
        </p:nvSpPr>
        <p:spPr>
          <a:xfrm>
            <a:off x="4608000" y="5011124"/>
            <a:ext cx="5472625" cy="892552"/>
          </a:xfrm>
        </p:spPr>
        <p:txBody>
          <a:bodyPr wrap="square" anchor="ctr">
            <a:spAutoFit/>
          </a:bodyPr>
          <a:lstStyle/>
          <a:p>
            <a:pPr marL="457200" lvl="0" indent="-457200">
              <a:spcAft>
                <a:spcPts val="1200"/>
              </a:spcAft>
              <a:buFont typeface="Arial" panose="020B0604020202020204" pitchFamily="34" charset="0"/>
              <a:buChar char="•"/>
            </a:pPr>
            <a:r>
              <a:rPr lang="fr-FR" b="1" dirty="0">
                <a:solidFill>
                  <a:srgbClr val="006699"/>
                </a:solidFill>
                <a:latin typeface="Book Antiqua" pitchFamily="18"/>
              </a:rPr>
              <a:t>Ouverture lycée de 7h30 à 18h00</a:t>
            </a:r>
          </a:p>
          <a:p>
            <a:pPr marL="457200" lvl="0" indent="-457200">
              <a:spcAft>
                <a:spcPts val="1200"/>
              </a:spcAft>
              <a:buFont typeface="Arial" panose="020B0604020202020204" pitchFamily="34" charset="0"/>
              <a:buChar char="•"/>
            </a:pPr>
            <a:r>
              <a:rPr lang="fr-FR" b="1" dirty="0">
                <a:solidFill>
                  <a:srgbClr val="006699"/>
                </a:solidFill>
                <a:latin typeface="Book Antiqua" pitchFamily="18"/>
              </a:rPr>
              <a:t>Horaires des cours de 7h55 à 17h50</a:t>
            </a:r>
          </a:p>
        </p:txBody>
      </p:sp>
      <p:pic>
        <p:nvPicPr>
          <p:cNvPr id="4" name="Image 3">
            <a:extLst/>
          </p:cNvPr>
          <p:cNvPicPr>
            <a:picLocks noChangeAspect="1"/>
          </p:cNvPicPr>
          <p:nvPr/>
        </p:nvPicPr>
        <p:blipFill>
          <a:blip r:embed="rId3">
            <a:lum/>
            <a:alphaModFix/>
          </a:blip>
          <a:srcRect l="16081" t="16087" r="14630" b="14061"/>
          <a:stretch>
            <a:fillRect/>
          </a:stretch>
        </p:blipFill>
        <p:spPr>
          <a:xfrm>
            <a:off x="720000" y="1655999"/>
            <a:ext cx="3888000" cy="2304000"/>
          </a:xfrm>
          <a:prstGeom prst="rect">
            <a:avLst/>
          </a:prstGeom>
          <a:noFill/>
          <a:ln>
            <a:noFill/>
          </a:ln>
        </p:spPr>
      </p:pic>
      <p:pic>
        <p:nvPicPr>
          <p:cNvPr id="5" name="Image 4">
            <a:extLst/>
          </p:cNvPr>
          <p:cNvPicPr>
            <a:picLocks noChangeAspect="1"/>
          </p:cNvPicPr>
          <p:nvPr/>
        </p:nvPicPr>
        <p:blipFill>
          <a:blip r:embed="rId4">
            <a:lum/>
            <a:alphaModFix/>
          </a:blip>
          <a:srcRect l="15366" t="8469" r="15344" b="12791"/>
          <a:stretch>
            <a:fillRect/>
          </a:stretch>
        </p:blipFill>
        <p:spPr>
          <a:xfrm rot="21167494">
            <a:off x="595888" y="4335034"/>
            <a:ext cx="3855240" cy="2743199"/>
          </a:xfrm>
          <a:prstGeom prst="rect">
            <a:avLst/>
          </a:prstGeom>
          <a:noFill/>
          <a:ln>
            <a:noFill/>
          </a:ln>
        </p:spPr>
      </p:pic>
      <p:pic>
        <p:nvPicPr>
          <p:cNvPr id="6" name="Image 5">
            <a:extLst/>
          </p:cNvPr>
          <p:cNvPicPr>
            <a:picLocks noChangeAspect="1"/>
          </p:cNvPicPr>
          <p:nvPr/>
        </p:nvPicPr>
        <p:blipFill>
          <a:blip r:embed="rId5">
            <a:lum/>
            <a:alphaModFix/>
          </a:blip>
          <a:srcRect l="16081" t="8469" r="15344" b="16602"/>
          <a:stretch>
            <a:fillRect/>
          </a:stretch>
        </p:blipFill>
        <p:spPr>
          <a:xfrm rot="321600">
            <a:off x="5909358" y="1663489"/>
            <a:ext cx="3475080" cy="264384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pic>
        <p:nvPicPr>
          <p:cNvPr id="2" name="Image 1">
            <a:extLst/>
          </p:cNvPr>
          <p:cNvPicPr>
            <a:picLocks noChangeAspect="1"/>
          </p:cNvPicPr>
          <p:nvPr/>
        </p:nvPicPr>
        <p:blipFill>
          <a:blip r:embed="rId3">
            <a:lum/>
            <a:alphaModFix/>
          </a:blip>
          <a:srcRect l="18549" t="30233" r="37876" b="20234"/>
          <a:stretch>
            <a:fillRect/>
          </a:stretch>
        </p:blipFill>
        <p:spPr>
          <a:xfrm>
            <a:off x="360000" y="144000"/>
            <a:ext cx="4320000" cy="2160000"/>
          </a:xfrm>
          <a:prstGeom prst="rect">
            <a:avLst/>
          </a:prstGeom>
          <a:noFill/>
          <a:ln>
            <a:noFill/>
          </a:ln>
        </p:spPr>
      </p:pic>
      <p:pic>
        <p:nvPicPr>
          <p:cNvPr id="3" name="Image 2">
            <a:extLst/>
          </p:cNvPr>
          <p:cNvPicPr>
            <a:picLocks noChangeAspect="1"/>
          </p:cNvPicPr>
          <p:nvPr/>
        </p:nvPicPr>
        <p:blipFill>
          <a:blip r:embed="rId4">
            <a:lum/>
            <a:alphaModFix/>
          </a:blip>
          <a:srcRect l="17835" t="20073" r="36447" b="24042"/>
          <a:stretch>
            <a:fillRect/>
          </a:stretch>
        </p:blipFill>
        <p:spPr>
          <a:xfrm>
            <a:off x="864000" y="2304000"/>
            <a:ext cx="8928000" cy="5040000"/>
          </a:xfrm>
          <a:prstGeom prst="rect">
            <a:avLst/>
          </a:prstGeom>
          <a:noFill/>
          <a:ln>
            <a:noFill/>
          </a:ln>
        </p:spPr>
      </p:pic>
      <p:sp>
        <p:nvSpPr>
          <p:cNvPr id="4" name="ZoneTexte 3"/>
          <p:cNvSpPr txBox="1"/>
          <p:nvPr/>
        </p:nvSpPr>
        <p:spPr>
          <a:xfrm>
            <a:off x="4680000" y="72000"/>
            <a:ext cx="5400626" cy="1429515"/>
          </a:xfrm>
          <a:prstGeom prst="rect">
            <a:avLst/>
          </a:prstGeom>
          <a:noFill/>
          <a:ln>
            <a:noFill/>
          </a:ln>
        </p:spPr>
        <p:txBody>
          <a:bodyPr vert="horz" wrap="square" lIns="90000" tIns="45000" rIns="90000" bIns="45000" anchorCtr="0" compatLnSpc="0">
            <a:spAutoFit/>
          </a:bodyPr>
          <a:lstStyle/>
          <a:p>
            <a:pPr marL="0" marR="0" lvl="0" indent="0" algn="ctr" rtl="0" hangingPunct="0">
              <a:lnSpc>
                <a:spcPct val="100000"/>
              </a:lnSpc>
              <a:spcBef>
                <a:spcPts val="0"/>
              </a:spcBef>
              <a:spcAft>
                <a:spcPts val="0"/>
              </a:spcAft>
              <a:buNone/>
              <a:tabLst/>
            </a:pPr>
            <a:r>
              <a:rPr lang="fr-FR" sz="2800" b="0" i="0" u="none" strike="noStrike" kern="1200" dirty="0">
                <a:ln>
                  <a:noFill/>
                </a:ln>
                <a:solidFill>
                  <a:srgbClr val="006699"/>
                </a:solidFill>
                <a:latin typeface="Book Antiqua" panose="02040602050305030304" pitchFamily="18" charset="0"/>
                <a:ea typeface="Microsoft YaHei" pitchFamily="2"/>
                <a:cs typeface="Lucida Sans" pitchFamily="2"/>
              </a:rPr>
              <a:t>Venir au LP Les </a:t>
            </a:r>
            <a:r>
              <a:rPr lang="fr-FR" sz="2800" b="0" i="0" u="none" strike="noStrike" kern="1200" dirty="0" err="1">
                <a:ln>
                  <a:noFill/>
                </a:ln>
                <a:solidFill>
                  <a:srgbClr val="006699"/>
                </a:solidFill>
                <a:latin typeface="Book Antiqua" panose="02040602050305030304" pitchFamily="18" charset="0"/>
                <a:ea typeface="Microsoft YaHei" pitchFamily="2"/>
                <a:cs typeface="Lucida Sans" pitchFamily="2"/>
              </a:rPr>
              <a:t>Savarières</a:t>
            </a:r>
            <a:endParaRPr lang="fr-FR" sz="2800" b="0" i="0" u="none" strike="noStrike" kern="1200" dirty="0">
              <a:ln>
                <a:noFill/>
              </a:ln>
              <a:solidFill>
                <a:srgbClr val="006699"/>
              </a:solidFill>
              <a:latin typeface="Book Antiqua" panose="02040602050305030304" pitchFamily="18" charset="0"/>
              <a:ea typeface="Microsoft YaHei" pitchFamily="2"/>
              <a:cs typeface="Lucida Sans" pitchFamily="2"/>
            </a:endParaRPr>
          </a:p>
          <a:p>
            <a:pPr marL="0" marR="0" lvl="0" indent="0" algn="ctr" rtl="0" hangingPunct="0">
              <a:lnSpc>
                <a:spcPct val="100000"/>
              </a:lnSpc>
              <a:spcBef>
                <a:spcPts val="0"/>
              </a:spcBef>
              <a:spcAft>
                <a:spcPts val="0"/>
              </a:spcAft>
              <a:buNone/>
              <a:tabLst/>
            </a:pPr>
            <a:r>
              <a:rPr lang="fr-FR" sz="2800" b="0" i="0" u="none" strike="noStrike" kern="1200" dirty="0">
                <a:ln>
                  <a:noFill/>
                </a:ln>
                <a:solidFill>
                  <a:srgbClr val="006699"/>
                </a:solidFill>
                <a:latin typeface="Book Antiqua" panose="02040602050305030304" pitchFamily="18" charset="0"/>
                <a:ea typeface="Microsoft YaHei" pitchFamily="2"/>
                <a:cs typeface="Lucida Sans" pitchFamily="2"/>
              </a:rPr>
              <a:t>depuis la gare de Nantes :</a:t>
            </a:r>
          </a:p>
          <a:p>
            <a:pPr marL="0" marR="0" lvl="0" indent="0" algn="ctr" rtl="0" hangingPunct="0">
              <a:lnSpc>
                <a:spcPct val="100000"/>
              </a:lnSpc>
              <a:spcBef>
                <a:spcPts val="0"/>
              </a:spcBef>
              <a:spcAft>
                <a:spcPts val="0"/>
              </a:spcAft>
              <a:buNone/>
              <a:tabLst/>
            </a:pPr>
            <a:r>
              <a:rPr lang="fr-FR" sz="2800" b="0" i="0" u="none" strike="noStrike" kern="1200" dirty="0">
                <a:ln>
                  <a:noFill/>
                </a:ln>
                <a:solidFill>
                  <a:srgbClr val="006699"/>
                </a:solidFill>
                <a:latin typeface="Book Antiqua" panose="02040602050305030304" pitchFamily="18" charset="0"/>
                <a:ea typeface="Microsoft YaHei" pitchFamily="2"/>
                <a:cs typeface="Lucida Sans" pitchFamily="2"/>
              </a:rPr>
              <a:t>35 minutes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sp>
        <p:nvSpPr>
          <p:cNvPr id="2" name="ZoneTexte 1"/>
          <p:cNvSpPr txBox="1"/>
          <p:nvPr/>
        </p:nvSpPr>
        <p:spPr>
          <a:xfrm>
            <a:off x="477720" y="145916"/>
            <a:ext cx="9458280" cy="1245140"/>
          </a:xfrm>
          <a:prstGeom prst="rect">
            <a:avLst/>
          </a:prstGeom>
          <a:noFill/>
          <a:ln>
            <a:noFill/>
          </a:ln>
        </p:spPr>
        <p:txBody>
          <a:bodyPr vert="horz" wrap="none" lIns="90000" tIns="45000" rIns="90000" bIns="45000" anchorCtr="0" compatLnSpc="0"/>
          <a:lstStyle/>
          <a:p>
            <a:pPr marL="0" marR="0" lvl="0" indent="0" algn="ctr" rtl="0" hangingPunct="0">
              <a:lnSpc>
                <a:spcPct val="100000"/>
              </a:lnSpc>
              <a:spcBef>
                <a:spcPts val="0"/>
              </a:spcBef>
              <a:spcAft>
                <a:spcPts val="0"/>
              </a:spcAft>
              <a:buNone/>
              <a:tabLst/>
            </a:pPr>
            <a:r>
              <a:rPr lang="fr-FR" sz="3600" b="0" i="0" u="none" strike="noStrike" kern="1200" dirty="0">
                <a:ln>
                  <a:noFill/>
                </a:ln>
                <a:solidFill>
                  <a:srgbClr val="006699"/>
                </a:solidFill>
                <a:latin typeface="Book Antiqua" panose="02040602050305030304" pitchFamily="18" charset="0"/>
                <a:ea typeface="Microsoft YaHei" pitchFamily="2"/>
                <a:cs typeface="Lucida Sans" pitchFamily="2"/>
              </a:rPr>
              <a:t>Venir au LP Les </a:t>
            </a:r>
            <a:r>
              <a:rPr lang="fr-FR" sz="3600" b="0" i="0" u="none" strike="noStrike" kern="1200" dirty="0" err="1">
                <a:ln>
                  <a:noFill/>
                </a:ln>
                <a:solidFill>
                  <a:srgbClr val="006699"/>
                </a:solidFill>
                <a:latin typeface="Book Antiqua" panose="02040602050305030304" pitchFamily="18" charset="0"/>
                <a:ea typeface="Microsoft YaHei" pitchFamily="2"/>
                <a:cs typeface="Lucida Sans" pitchFamily="2"/>
              </a:rPr>
              <a:t>Savarières</a:t>
            </a:r>
            <a:endParaRPr lang="fr-FR" sz="3600" b="0" i="0" u="none" strike="noStrike" kern="1200" dirty="0">
              <a:ln>
                <a:noFill/>
              </a:ln>
              <a:solidFill>
                <a:srgbClr val="006699"/>
              </a:solidFill>
              <a:latin typeface="Book Antiqua" panose="02040602050305030304" pitchFamily="18" charset="0"/>
              <a:ea typeface="Microsoft YaHei" pitchFamily="2"/>
              <a:cs typeface="Lucida Sans" pitchFamily="2"/>
            </a:endParaRPr>
          </a:p>
          <a:p>
            <a:pPr marL="0" marR="0" lvl="0" indent="0" algn="ctr" rtl="0" hangingPunct="0">
              <a:lnSpc>
                <a:spcPct val="100000"/>
              </a:lnSpc>
              <a:spcBef>
                <a:spcPts val="0"/>
              </a:spcBef>
              <a:spcAft>
                <a:spcPts val="0"/>
              </a:spcAft>
              <a:buNone/>
              <a:tabLst/>
            </a:pPr>
            <a:r>
              <a:rPr lang="fr-FR" sz="2800" b="0" i="0" u="none" strike="noStrike" kern="1200" dirty="0">
                <a:ln>
                  <a:noFill/>
                </a:ln>
                <a:solidFill>
                  <a:srgbClr val="006699"/>
                </a:solidFill>
                <a:latin typeface="Book Antiqua" panose="02040602050305030304" pitchFamily="18" charset="0"/>
                <a:ea typeface="Microsoft YaHei" pitchFamily="2"/>
                <a:cs typeface="Lucida Sans" pitchFamily="2"/>
              </a:rPr>
              <a:t>depuis Pirmil </a:t>
            </a:r>
            <a:r>
              <a:rPr lang="fr-FR" sz="2800" dirty="0">
                <a:solidFill>
                  <a:srgbClr val="006699"/>
                </a:solidFill>
                <a:latin typeface="Book Antiqua" panose="02040602050305030304" pitchFamily="18" charset="0"/>
                <a:ea typeface="Microsoft YaHei" pitchFamily="2"/>
                <a:cs typeface="Lucida Sans" pitchFamily="2"/>
              </a:rPr>
              <a:t>: </a:t>
            </a:r>
            <a:r>
              <a:rPr lang="fr-FR" sz="2800" b="0" i="0" u="none" strike="noStrike" kern="1200" dirty="0">
                <a:ln>
                  <a:noFill/>
                </a:ln>
                <a:solidFill>
                  <a:srgbClr val="006699"/>
                </a:solidFill>
                <a:latin typeface="Book Antiqua" panose="02040602050305030304" pitchFamily="18" charset="0"/>
                <a:ea typeface="Microsoft YaHei" pitchFamily="2"/>
                <a:cs typeface="Lucida Sans" pitchFamily="2"/>
              </a:rPr>
              <a:t>18 minutes</a:t>
            </a:r>
          </a:p>
        </p:txBody>
      </p:sp>
      <p:pic>
        <p:nvPicPr>
          <p:cNvPr id="3" name="Image 2">
            <a:extLst/>
          </p:cNvPr>
          <p:cNvPicPr>
            <a:picLocks noChangeAspect="1"/>
          </p:cNvPicPr>
          <p:nvPr/>
        </p:nvPicPr>
        <p:blipFill>
          <a:blip r:embed="rId3">
            <a:lum/>
            <a:alphaModFix/>
          </a:blip>
          <a:srcRect l="17835" t="34761" r="37161" b="20315"/>
          <a:stretch>
            <a:fillRect/>
          </a:stretch>
        </p:blipFill>
        <p:spPr>
          <a:xfrm>
            <a:off x="360000" y="1584000"/>
            <a:ext cx="9576000" cy="5760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817276" y="350196"/>
            <a:ext cx="8607960" cy="1262160"/>
          </a:xfrm>
        </p:spPr>
        <p:txBody>
          <a:bodyPr/>
          <a:lstStyle/>
          <a:p>
            <a:pPr lvl="0"/>
            <a:r>
              <a:rPr lang="fr-FR" sz="3600" dirty="0">
                <a:solidFill>
                  <a:srgbClr val="006699"/>
                </a:solidFill>
                <a:latin typeface="Book Antiqua" panose="02040602050305030304" pitchFamily="18" charset="0"/>
              </a:rPr>
              <a:t>Venir au </a:t>
            </a:r>
            <a:r>
              <a:rPr lang="fr-FR" sz="2800" dirty="0">
                <a:solidFill>
                  <a:srgbClr val="006699"/>
                </a:solidFill>
                <a:latin typeface="Book Antiqua" panose="02040602050305030304" pitchFamily="18" charset="0"/>
              </a:rPr>
              <a:t>LP</a:t>
            </a:r>
            <a:r>
              <a:rPr lang="fr-FR" sz="3600" dirty="0">
                <a:solidFill>
                  <a:srgbClr val="006699"/>
                </a:solidFill>
                <a:latin typeface="Book Antiqua" panose="02040602050305030304" pitchFamily="18" charset="0"/>
              </a:rPr>
              <a:t> Les </a:t>
            </a:r>
            <a:r>
              <a:rPr lang="fr-FR" sz="3600" dirty="0" err="1">
                <a:solidFill>
                  <a:srgbClr val="006699"/>
                </a:solidFill>
                <a:latin typeface="Book Antiqua" panose="02040602050305030304" pitchFamily="18" charset="0"/>
              </a:rPr>
              <a:t>Savarières</a:t>
            </a:r>
            <a:r>
              <a:rPr lang="fr-FR" sz="3600" dirty="0">
                <a:solidFill>
                  <a:srgbClr val="006699"/>
                </a:solidFill>
                <a:latin typeface="Book Antiqua" panose="02040602050305030304" pitchFamily="18" charset="0"/>
              </a:rPr>
              <a:t> en voiture</a:t>
            </a:r>
          </a:p>
        </p:txBody>
      </p:sp>
      <p:sp>
        <p:nvSpPr>
          <p:cNvPr id="7" name="ZoneTexte 6">
            <a:extLst>
              <a:ext uri="{FF2B5EF4-FFF2-40B4-BE49-F238E27FC236}">
                <a16:creationId xmlns:a16="http://schemas.microsoft.com/office/drawing/2014/main" id="{67203080-9453-4D96-9857-00B66CE200A6}"/>
              </a:ext>
            </a:extLst>
          </p:cNvPr>
          <p:cNvSpPr txBox="1"/>
          <p:nvPr/>
        </p:nvSpPr>
        <p:spPr>
          <a:xfrm>
            <a:off x="408562" y="2178996"/>
            <a:ext cx="2023355" cy="2862322"/>
          </a:xfrm>
          <a:prstGeom prst="rect">
            <a:avLst/>
          </a:prstGeom>
          <a:noFill/>
        </p:spPr>
        <p:txBody>
          <a:bodyPr wrap="square" rtlCol="0">
            <a:spAutoFit/>
          </a:bodyPr>
          <a:lstStyle/>
          <a:p>
            <a:r>
              <a:rPr lang="fr-FR" b="1" dirty="0">
                <a:solidFill>
                  <a:srgbClr val="006699"/>
                </a:solidFill>
                <a:latin typeface="Book Antiqua" panose="02040602050305030304" pitchFamily="18" charset="0"/>
              </a:rPr>
              <a:t>Périphérique (N844) sortie 45 PORTE DE GOULAINE</a:t>
            </a:r>
          </a:p>
          <a:p>
            <a:endParaRPr lang="fr-FR" b="1" dirty="0">
              <a:solidFill>
                <a:srgbClr val="006699"/>
              </a:solidFill>
              <a:latin typeface="Book Antiqua" panose="02040602050305030304" pitchFamily="18" charset="0"/>
            </a:endParaRPr>
          </a:p>
          <a:p>
            <a:r>
              <a:rPr lang="fr-FR" b="1" dirty="0">
                <a:solidFill>
                  <a:srgbClr val="006699"/>
                </a:solidFill>
                <a:latin typeface="Book Antiqua" panose="02040602050305030304" pitchFamily="18" charset="0"/>
              </a:rPr>
              <a:t>Bd des Pas Enchantés (M119) et Avenue de </a:t>
            </a:r>
            <a:r>
              <a:rPr lang="fr-FR" b="1" dirty="0" err="1">
                <a:solidFill>
                  <a:srgbClr val="006699"/>
                </a:solidFill>
                <a:latin typeface="Book Antiqua" panose="02040602050305030304" pitchFamily="18" charset="0"/>
              </a:rPr>
              <a:t>Glinde</a:t>
            </a:r>
            <a:endParaRPr lang="fr-FR" b="1" dirty="0">
              <a:solidFill>
                <a:srgbClr val="006699"/>
              </a:solidFill>
              <a:latin typeface="Book Antiqua" panose="02040602050305030304" pitchFamily="18" charset="0"/>
            </a:endParaRPr>
          </a:p>
        </p:txBody>
      </p:sp>
      <p:pic>
        <p:nvPicPr>
          <p:cNvPr id="8" name="Image 7">
            <a:extLst>
              <a:ext uri="{FF2B5EF4-FFF2-40B4-BE49-F238E27FC236}">
                <a16:creationId xmlns:a16="http://schemas.microsoft.com/office/drawing/2014/main" id="{27565237-CE64-47C5-8DF7-AD16092FA8D1}"/>
              </a:ext>
            </a:extLst>
          </p:cNvPr>
          <p:cNvPicPr>
            <a:picLocks noChangeAspect="1"/>
          </p:cNvPicPr>
          <p:nvPr/>
        </p:nvPicPr>
        <p:blipFill>
          <a:blip r:embed="rId3"/>
          <a:stretch>
            <a:fillRect/>
          </a:stretch>
        </p:blipFill>
        <p:spPr>
          <a:xfrm>
            <a:off x="2431916" y="1926077"/>
            <a:ext cx="7648710" cy="6099242"/>
          </a:xfrm>
          <a:prstGeom prst="rect">
            <a:avLst/>
          </a:prstGeom>
        </p:spPr>
      </p:pic>
      <p:sp>
        <p:nvSpPr>
          <p:cNvPr id="9" name="ZoneTexte 8">
            <a:extLst>
              <a:ext uri="{FF2B5EF4-FFF2-40B4-BE49-F238E27FC236}">
                <a16:creationId xmlns:a16="http://schemas.microsoft.com/office/drawing/2014/main" id="{EFFE52EB-4912-4652-8C26-FA629930125B}"/>
              </a:ext>
            </a:extLst>
          </p:cNvPr>
          <p:cNvSpPr txBox="1"/>
          <p:nvPr/>
        </p:nvSpPr>
        <p:spPr>
          <a:xfrm>
            <a:off x="4036978" y="5128867"/>
            <a:ext cx="1624520" cy="523220"/>
          </a:xfrm>
          <a:prstGeom prst="rect">
            <a:avLst/>
          </a:prstGeom>
          <a:noFill/>
        </p:spPr>
        <p:txBody>
          <a:bodyPr wrap="square" rtlCol="0">
            <a:spAutoFit/>
          </a:bodyPr>
          <a:lstStyle/>
          <a:p>
            <a:r>
              <a:rPr lang="fr-FR" sz="1400" dirty="0"/>
              <a:t>Lycée Professionnel </a:t>
            </a:r>
          </a:p>
          <a:p>
            <a:r>
              <a:rPr lang="fr-FR" sz="1400" dirty="0"/>
              <a:t>   Les </a:t>
            </a:r>
            <a:r>
              <a:rPr lang="fr-FR" sz="1400" dirty="0" err="1"/>
              <a:t>Savarières</a:t>
            </a:r>
            <a:endParaRPr lang="fr-FR"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3" name="Titre 2"/>
          <p:cNvSpPr txBox="1">
            <a:spLocks noGrp="1"/>
          </p:cNvSpPr>
          <p:nvPr>
            <p:ph type="title" idx="4294967295"/>
          </p:nvPr>
        </p:nvSpPr>
        <p:spPr>
          <a:xfrm>
            <a:off x="2252818" y="288000"/>
            <a:ext cx="5033199" cy="1262160"/>
          </a:xfrm>
        </p:spPr>
        <p:txBody>
          <a:bodyPr/>
          <a:lstStyle/>
          <a:p>
            <a:pPr lvl="0"/>
            <a:r>
              <a:rPr lang="fr-FR" sz="4000" dirty="0">
                <a:solidFill>
                  <a:srgbClr val="006699"/>
                </a:solidFill>
                <a:latin typeface="Book Antiqua" panose="02040602050305030304" pitchFamily="18" charset="0"/>
              </a:rPr>
              <a:t>RESTAURATION ET HEBERGEMENT</a:t>
            </a:r>
          </a:p>
        </p:txBody>
      </p:sp>
      <p:sp>
        <p:nvSpPr>
          <p:cNvPr id="5" name="Espace réservé du texte 4"/>
          <p:cNvSpPr txBox="1">
            <a:spLocks noGrp="1"/>
          </p:cNvSpPr>
          <p:nvPr>
            <p:ph type="body" idx="4294967295"/>
          </p:nvPr>
        </p:nvSpPr>
        <p:spPr>
          <a:xfrm>
            <a:off x="505440" y="1974715"/>
            <a:ext cx="9504000" cy="5584960"/>
          </a:xfrm>
        </p:spPr>
        <p:txBody>
          <a:bodyPr/>
          <a:lstStyle/>
          <a:p>
            <a:pPr lvl="0">
              <a:spcBef>
                <a:spcPts val="299"/>
              </a:spcBef>
              <a:spcAft>
                <a:spcPts val="299"/>
              </a:spcAft>
            </a:pPr>
            <a:r>
              <a:rPr lang="fr-FR" sz="1600" dirty="0">
                <a:solidFill>
                  <a:srgbClr val="006699"/>
                </a:solidFill>
                <a:latin typeface="Book Antiqua" pitchFamily="18"/>
                <a:cs typeface="Times New Roman" pitchFamily="18"/>
              </a:rPr>
              <a:t>Les tarifs sont votés par le conseil d’administration et sont valables jusqu’au 31.12.2024</a:t>
            </a:r>
          </a:p>
          <a:p>
            <a:pPr lvl="0">
              <a:spcBef>
                <a:spcPts val="299"/>
              </a:spcBef>
              <a:spcAft>
                <a:spcPts val="299"/>
              </a:spcAft>
            </a:pPr>
            <a:r>
              <a:rPr lang="fr-FR" sz="1600" b="1" u="sng" dirty="0">
                <a:solidFill>
                  <a:srgbClr val="006699"/>
                </a:solidFill>
                <a:latin typeface="Book Antiqua" pitchFamily="18"/>
                <a:cs typeface="Times New Roman" pitchFamily="18"/>
              </a:rPr>
              <a:t>Restauration pour les lycéens</a:t>
            </a:r>
            <a:r>
              <a:rPr lang="fr-FR" sz="1600" b="1" dirty="0">
                <a:solidFill>
                  <a:srgbClr val="006699"/>
                </a:solidFill>
                <a:latin typeface="Book Antiqua" pitchFamily="18"/>
                <a:cs typeface="Times New Roman" pitchFamily="18"/>
              </a:rPr>
              <a:t> :</a:t>
            </a:r>
          </a:p>
          <a:p>
            <a:pPr lvl="0">
              <a:spcBef>
                <a:spcPts val="299"/>
              </a:spcBef>
              <a:spcAft>
                <a:spcPts val="299"/>
              </a:spcAft>
            </a:pPr>
            <a:r>
              <a:rPr lang="fr-FR" sz="1600" dirty="0">
                <a:solidFill>
                  <a:srgbClr val="006699"/>
                </a:solidFill>
                <a:latin typeface="Book Antiqua" pitchFamily="18"/>
                <a:cs typeface="Times New Roman" pitchFamily="18"/>
              </a:rPr>
              <a:t>Le ticket repas : 4€40, </a:t>
            </a:r>
            <a:r>
              <a:rPr lang="fr-FR" sz="1600" i="1" dirty="0">
                <a:solidFill>
                  <a:srgbClr val="006699"/>
                </a:solidFill>
                <a:latin typeface="Book Antiqua" pitchFamily="18"/>
                <a:cs typeface="Times New Roman" pitchFamily="18"/>
              </a:rPr>
              <a:t>le compte doit être crédité régulièrement et ne jamais être en négatif.</a:t>
            </a:r>
            <a:endParaRPr lang="fr-FR" sz="1600" b="1" i="1" u="sng" dirty="0">
              <a:solidFill>
                <a:srgbClr val="006699"/>
              </a:solidFill>
              <a:latin typeface="Book Antiqua" pitchFamily="18"/>
              <a:cs typeface="Times New Roman" pitchFamily="18"/>
            </a:endParaRPr>
          </a:p>
          <a:p>
            <a:pPr lvl="0">
              <a:spcBef>
                <a:spcPts val="299"/>
              </a:spcBef>
              <a:spcAft>
                <a:spcPts val="299"/>
              </a:spcAft>
            </a:pPr>
            <a:r>
              <a:rPr lang="fr-FR" sz="1600" b="1" u="sng" dirty="0">
                <a:solidFill>
                  <a:srgbClr val="006699"/>
                </a:solidFill>
                <a:latin typeface="Book Antiqua" pitchFamily="18"/>
                <a:cs typeface="Times New Roman" pitchFamily="18"/>
              </a:rPr>
              <a:t>Internat pour les lycéens</a:t>
            </a:r>
            <a:r>
              <a:rPr lang="fr-FR" sz="1600" b="1" dirty="0">
                <a:solidFill>
                  <a:srgbClr val="006699"/>
                </a:solidFill>
                <a:latin typeface="Book Antiqua" pitchFamily="18"/>
                <a:cs typeface="Times New Roman" pitchFamily="18"/>
              </a:rPr>
              <a:t> :</a:t>
            </a:r>
          </a:p>
          <a:p>
            <a:pPr lvl="0">
              <a:spcBef>
                <a:spcPts val="299"/>
              </a:spcBef>
              <a:spcAft>
                <a:spcPts val="299"/>
              </a:spcAft>
            </a:pPr>
            <a:r>
              <a:rPr lang="fr-FR" sz="1600" dirty="0">
                <a:solidFill>
                  <a:srgbClr val="006699"/>
                </a:solidFill>
                <a:latin typeface="Book Antiqua" pitchFamily="18"/>
                <a:cs typeface="Times New Roman" pitchFamily="18"/>
              </a:rPr>
              <a:t>La pension complète (petit-déjeuner, déjeuner, dîner et nuitée) pour l’année 2024 est de 1 760 €. Ce montant est réparti sur les trois trimestres de l’année scolaire soit une facture par trimestre adressée par mail au responsable financier.</a:t>
            </a:r>
          </a:p>
          <a:p>
            <a:pPr lvl="0">
              <a:spcBef>
                <a:spcPts val="299"/>
              </a:spcBef>
              <a:spcAft>
                <a:spcPts val="299"/>
              </a:spcAft>
            </a:pPr>
            <a:r>
              <a:rPr lang="fr-FR" sz="1600" b="1" u="sng" dirty="0">
                <a:solidFill>
                  <a:srgbClr val="006699"/>
                </a:solidFill>
                <a:latin typeface="Book Antiqua" pitchFamily="18"/>
                <a:cs typeface="Times New Roman" pitchFamily="18"/>
              </a:rPr>
              <a:t>Restauration pour les apprentis</a:t>
            </a:r>
            <a:r>
              <a:rPr lang="fr-FR" sz="1600" b="1" dirty="0">
                <a:solidFill>
                  <a:srgbClr val="006699"/>
                </a:solidFill>
                <a:latin typeface="Book Antiqua" pitchFamily="18"/>
                <a:cs typeface="Times New Roman" pitchFamily="18"/>
              </a:rPr>
              <a:t> :</a:t>
            </a:r>
          </a:p>
          <a:p>
            <a:pPr lvl="0">
              <a:spcBef>
                <a:spcPts val="299"/>
              </a:spcBef>
              <a:spcAft>
                <a:spcPts val="299"/>
              </a:spcAft>
            </a:pPr>
            <a:r>
              <a:rPr lang="fr-FR" sz="1600" dirty="0">
                <a:solidFill>
                  <a:srgbClr val="006699"/>
                </a:solidFill>
                <a:latin typeface="Book Antiqua" pitchFamily="18"/>
                <a:cs typeface="Times New Roman" pitchFamily="18"/>
              </a:rPr>
              <a:t>Le ticket repas : 1€40 (après déduction de l’aide de 3€00 prise en charge par le GRETA), </a:t>
            </a:r>
            <a:r>
              <a:rPr lang="fr-FR" sz="1600" i="1" dirty="0">
                <a:solidFill>
                  <a:srgbClr val="006699"/>
                </a:solidFill>
                <a:latin typeface="Book Antiqua" pitchFamily="18"/>
                <a:cs typeface="Times New Roman" pitchFamily="18"/>
              </a:rPr>
              <a:t>le compte doit être crédité régulièrement et ne jamais être en négatif. </a:t>
            </a:r>
          </a:p>
          <a:p>
            <a:pPr lvl="0">
              <a:spcBef>
                <a:spcPts val="299"/>
              </a:spcBef>
              <a:spcAft>
                <a:spcPts val="299"/>
              </a:spcAft>
            </a:pPr>
            <a:r>
              <a:rPr lang="fr-FR" sz="1600" b="1" u="sng" dirty="0">
                <a:solidFill>
                  <a:srgbClr val="006699"/>
                </a:solidFill>
                <a:latin typeface="Book Antiqua" pitchFamily="18"/>
                <a:cs typeface="Times New Roman" pitchFamily="18"/>
              </a:rPr>
              <a:t>Internat pour les apprentis</a:t>
            </a:r>
            <a:r>
              <a:rPr lang="fr-FR" sz="1600" b="1" dirty="0">
                <a:solidFill>
                  <a:srgbClr val="006699"/>
                </a:solidFill>
                <a:latin typeface="Book Antiqua" pitchFamily="18"/>
                <a:cs typeface="Times New Roman" pitchFamily="18"/>
              </a:rPr>
              <a:t> :</a:t>
            </a:r>
          </a:p>
          <a:p>
            <a:pPr lvl="0">
              <a:spcBef>
                <a:spcPts val="299"/>
              </a:spcBef>
              <a:spcAft>
                <a:spcPts val="299"/>
              </a:spcAft>
            </a:pPr>
            <a:r>
              <a:rPr lang="fr-FR" sz="1600" dirty="0">
                <a:solidFill>
                  <a:srgbClr val="006699"/>
                </a:solidFill>
                <a:latin typeface="Book Antiqua" pitchFamily="18"/>
                <a:cs typeface="Times New Roman" pitchFamily="18"/>
              </a:rPr>
              <a:t>Les apprentis acquittent leur consommation au réel :  le déjeuner est à 1€40 et le forfait dîner, nuitée et petit-déjeuner à 2€15 (après déduction de l’aide de 9€00 prise en charge par le GRETA). </a:t>
            </a:r>
            <a:r>
              <a:rPr lang="fr-FR" sz="1600" i="1" dirty="0">
                <a:solidFill>
                  <a:srgbClr val="006699"/>
                </a:solidFill>
                <a:latin typeface="Book Antiqua" pitchFamily="18"/>
                <a:cs typeface="Times New Roman" pitchFamily="18"/>
              </a:rPr>
              <a:t>Le compte doit être crédité régulièrement et ne jamais être en négatif.</a:t>
            </a:r>
          </a:p>
          <a:p>
            <a:pPr lvl="0">
              <a:spcBef>
                <a:spcPts val="299"/>
              </a:spcBef>
              <a:spcAft>
                <a:spcPts val="299"/>
              </a:spcAft>
            </a:pPr>
            <a:endParaRPr lang="fr-FR" sz="100" i="1" dirty="0">
              <a:solidFill>
                <a:srgbClr val="006699"/>
              </a:solidFill>
              <a:latin typeface="Book Antiqua" pitchFamily="18"/>
              <a:cs typeface="Times New Roman" pitchFamily="18"/>
            </a:endParaRPr>
          </a:p>
          <a:p>
            <a:pPr lvl="0">
              <a:spcAft>
                <a:spcPts val="0"/>
              </a:spcAft>
            </a:pPr>
            <a:r>
              <a:rPr lang="fr-FR" sz="1600" b="1" u="sng" dirty="0">
                <a:solidFill>
                  <a:schemeClr val="accent2">
                    <a:lumMod val="75000"/>
                  </a:schemeClr>
                </a:solidFill>
                <a:latin typeface="Book Antiqua" pitchFamily="18"/>
                <a:cs typeface="Times New Roman" pitchFamily="18"/>
              </a:rPr>
              <a:t>Ouverture de l’internat</a:t>
            </a:r>
            <a:r>
              <a:rPr lang="fr-FR" sz="1600" b="1" dirty="0">
                <a:solidFill>
                  <a:schemeClr val="accent2">
                    <a:lumMod val="75000"/>
                  </a:schemeClr>
                </a:solidFill>
                <a:latin typeface="Book Antiqua" pitchFamily="18"/>
                <a:cs typeface="Times New Roman" pitchFamily="18"/>
              </a:rPr>
              <a:t> : </a:t>
            </a:r>
          </a:p>
          <a:p>
            <a:pPr lvl="0">
              <a:spcBef>
                <a:spcPts val="499"/>
              </a:spcBef>
              <a:spcAft>
                <a:spcPts val="499"/>
              </a:spcAft>
            </a:pPr>
            <a:endParaRPr lang="fr-FR" sz="1600" dirty="0">
              <a:solidFill>
                <a:srgbClr val="FF0000"/>
              </a:solidFill>
              <a:highlight>
                <a:srgbClr val="FFFF00"/>
              </a:highlight>
              <a:latin typeface="Book Antiqua" pitchFamily="18"/>
              <a:cs typeface="Times New Roman" pitchFamily="18"/>
            </a:endParaRPr>
          </a:p>
          <a:p>
            <a:pPr lvl="0">
              <a:spcBef>
                <a:spcPts val="499"/>
              </a:spcBef>
              <a:spcAft>
                <a:spcPts val="499"/>
              </a:spcAft>
            </a:pPr>
            <a:endParaRPr lang="fr-FR" sz="1600" dirty="0">
              <a:solidFill>
                <a:srgbClr val="FF0000"/>
              </a:solidFill>
              <a:highlight>
                <a:srgbClr val="FFFF00"/>
              </a:highlight>
              <a:latin typeface="Book Antiqua" pitchFamily="18"/>
              <a:cs typeface="Times New Roman" pitchFamily="18"/>
            </a:endParaRPr>
          </a:p>
        </p:txBody>
      </p:sp>
      <p:pic>
        <p:nvPicPr>
          <p:cNvPr id="7" name="Image 6">
            <a:extLst>
              <a:ext uri="{FF2B5EF4-FFF2-40B4-BE49-F238E27FC236}">
                <a16:creationId xmlns:a16="http://schemas.microsoft.com/office/drawing/2014/main" id="{E0C000D6-B9BD-4BB8-9401-113E01CE82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6017" y="68094"/>
            <a:ext cx="2794607" cy="1837974"/>
          </a:xfrm>
          <a:prstGeom prst="rect">
            <a:avLst/>
          </a:prstGeom>
        </p:spPr>
      </p:pic>
      <p:pic>
        <p:nvPicPr>
          <p:cNvPr id="9" name="Image 8">
            <a:extLst>
              <a:ext uri="{FF2B5EF4-FFF2-40B4-BE49-F238E27FC236}">
                <a16:creationId xmlns:a16="http://schemas.microsoft.com/office/drawing/2014/main" id="{3AA5B3C8-4406-499F-8BF2-D7323EBCC5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844" y="68094"/>
            <a:ext cx="1837974" cy="1837974"/>
          </a:xfrm>
          <a:prstGeom prst="rect">
            <a:avLst/>
          </a:prstGeom>
        </p:spPr>
      </p:pic>
      <p:pic>
        <p:nvPicPr>
          <p:cNvPr id="18" name="Image 17">
            <a:extLst>
              <a:ext uri="{FF2B5EF4-FFF2-40B4-BE49-F238E27FC236}">
                <a16:creationId xmlns:a16="http://schemas.microsoft.com/office/drawing/2014/main" id="{19088678-7153-4C80-8DF3-E5AA8170B6ED}"/>
              </a:ext>
            </a:extLst>
          </p:cNvPr>
          <p:cNvPicPr>
            <a:picLocks noChangeAspect="1"/>
          </p:cNvPicPr>
          <p:nvPr/>
        </p:nvPicPr>
        <p:blipFill>
          <a:blip r:embed="rId5"/>
          <a:stretch>
            <a:fillRect/>
          </a:stretch>
        </p:blipFill>
        <p:spPr>
          <a:xfrm>
            <a:off x="505441" y="6392335"/>
            <a:ext cx="9504000" cy="100070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txBox="1">
            <a:spLocks noGrp="1"/>
          </p:cNvSpPr>
          <p:nvPr>
            <p:ph type="title" idx="4294967295"/>
          </p:nvPr>
        </p:nvSpPr>
        <p:spPr>
          <a:xfrm>
            <a:off x="1050587" y="297939"/>
            <a:ext cx="8258783" cy="1262160"/>
          </a:xfrm>
        </p:spPr>
        <p:txBody>
          <a:bodyPr/>
          <a:lstStyle/>
          <a:p>
            <a:pPr lvl="0"/>
            <a:r>
              <a:rPr lang="fr-FR" sz="4000" dirty="0">
                <a:solidFill>
                  <a:srgbClr val="006699"/>
                </a:solidFill>
                <a:latin typeface="Book Antiqua" panose="02040602050305030304" pitchFamily="18" charset="0"/>
              </a:rPr>
              <a:t>AIDES FINANCIERES</a:t>
            </a:r>
          </a:p>
        </p:txBody>
      </p:sp>
      <p:sp>
        <p:nvSpPr>
          <p:cNvPr id="5" name="Espace réservé du texte 4"/>
          <p:cNvSpPr txBox="1">
            <a:spLocks noGrp="1"/>
          </p:cNvSpPr>
          <p:nvPr>
            <p:ph type="body" idx="4294967295"/>
          </p:nvPr>
        </p:nvSpPr>
        <p:spPr>
          <a:xfrm>
            <a:off x="431999" y="1944000"/>
            <a:ext cx="9648626" cy="5497660"/>
          </a:xfrm>
        </p:spPr>
        <p:txBody>
          <a:bodyPr/>
          <a:lstStyle/>
          <a:p>
            <a:pPr lvl="0">
              <a:spcBef>
                <a:spcPts val="499"/>
              </a:spcBef>
              <a:spcAft>
                <a:spcPts val="499"/>
              </a:spcAft>
            </a:pPr>
            <a:r>
              <a:rPr lang="fr-FR" sz="1600" b="1" u="sng" dirty="0">
                <a:solidFill>
                  <a:srgbClr val="006699"/>
                </a:solidFill>
                <a:latin typeface="Book Antiqua" pitchFamily="18"/>
                <a:cs typeface="Times New Roman" pitchFamily="18"/>
              </a:rPr>
              <a:t>Bourse nationale de lycée</a:t>
            </a:r>
            <a:r>
              <a:rPr lang="fr-FR" sz="1600" b="1" dirty="0">
                <a:solidFill>
                  <a:srgbClr val="006699"/>
                </a:solidFill>
                <a:latin typeface="Book Antiqua" pitchFamily="18"/>
                <a:cs typeface="Times New Roman" pitchFamily="18"/>
              </a:rPr>
              <a:t> :</a:t>
            </a:r>
            <a:endParaRPr lang="fr-FR" sz="900" b="1" dirty="0">
              <a:solidFill>
                <a:srgbClr val="006699"/>
              </a:solidFill>
              <a:latin typeface="Book Antiqua" pitchFamily="18"/>
              <a:cs typeface="Times New Roman" pitchFamily="18"/>
            </a:endParaRPr>
          </a:p>
          <a:p>
            <a:pPr lvl="0" algn="just">
              <a:spcBef>
                <a:spcPts val="499"/>
              </a:spcBef>
              <a:spcAft>
                <a:spcPts val="499"/>
              </a:spcAft>
            </a:pPr>
            <a:r>
              <a:rPr lang="fr-FR" sz="1600" dirty="0">
                <a:solidFill>
                  <a:srgbClr val="006699"/>
                </a:solidFill>
                <a:latin typeface="Book Antiqua" pitchFamily="18"/>
                <a:cs typeface="Times New Roman" pitchFamily="18"/>
              </a:rPr>
              <a:t>Elle a pour but d’aider les familles à assumer les frais de scolarité de leur enfant. Elle est calculée en fonction des ressources et de la composition de la famille.</a:t>
            </a:r>
          </a:p>
          <a:p>
            <a:pPr lvl="0" algn="just">
              <a:spcBef>
                <a:spcPts val="499"/>
              </a:spcBef>
              <a:spcAft>
                <a:spcPts val="499"/>
              </a:spcAft>
            </a:pPr>
            <a:r>
              <a:rPr lang="fr-FR" sz="1600" dirty="0">
                <a:solidFill>
                  <a:srgbClr val="006699"/>
                </a:solidFill>
                <a:latin typeface="Book Antiqua" pitchFamily="18"/>
                <a:cs typeface="Times New Roman" pitchFamily="18"/>
              </a:rPr>
              <a:t>La bourse est versée à chaque fin de trimestre après déduction des frais de restauration et d’internat.</a:t>
            </a:r>
          </a:p>
          <a:p>
            <a:pPr marL="285750" lvl="0" indent="-285750">
              <a:spcBef>
                <a:spcPts val="499"/>
              </a:spcBef>
              <a:spcAft>
                <a:spcPts val="499"/>
              </a:spcAft>
              <a:buFontTx/>
              <a:buChar char="-"/>
            </a:pPr>
            <a:r>
              <a:rPr lang="fr-FR" sz="1600" dirty="0">
                <a:solidFill>
                  <a:srgbClr val="006699"/>
                </a:solidFill>
                <a:latin typeface="Book Antiqua" pitchFamily="18"/>
                <a:cs typeface="Times New Roman" pitchFamily="18"/>
              </a:rPr>
              <a:t>Pour les 3</a:t>
            </a:r>
            <a:r>
              <a:rPr lang="fr-FR" sz="1600" baseline="30000" dirty="0">
                <a:solidFill>
                  <a:srgbClr val="006699"/>
                </a:solidFill>
                <a:latin typeface="Book Antiqua" pitchFamily="18"/>
                <a:cs typeface="Times New Roman" pitchFamily="18"/>
              </a:rPr>
              <a:t>ème</a:t>
            </a:r>
            <a:r>
              <a:rPr lang="fr-FR" sz="1600" dirty="0">
                <a:solidFill>
                  <a:srgbClr val="006699"/>
                </a:solidFill>
                <a:latin typeface="Book Antiqua" pitchFamily="18"/>
                <a:cs typeface="Times New Roman" pitchFamily="18"/>
              </a:rPr>
              <a:t> en 2023/2024 : la demande se fait dans le collège actuel de l’élève, à partir de mai 2024</a:t>
            </a:r>
          </a:p>
          <a:p>
            <a:pPr marL="285750" lvl="0" indent="-285750">
              <a:spcBef>
                <a:spcPts val="499"/>
              </a:spcBef>
              <a:spcAft>
                <a:spcPts val="499"/>
              </a:spcAft>
              <a:buFontTx/>
              <a:buChar char="-"/>
            </a:pPr>
            <a:r>
              <a:rPr lang="fr-FR" sz="1600" dirty="0">
                <a:solidFill>
                  <a:srgbClr val="006699"/>
                </a:solidFill>
                <a:latin typeface="Book Antiqua" pitchFamily="18"/>
                <a:cs typeface="Times New Roman" pitchFamily="18"/>
              </a:rPr>
              <a:t>Pour les nouveaux élèves : la demande se fait auprès de l’intendance du lycée, à partir de septembre 2024</a:t>
            </a:r>
          </a:p>
          <a:p>
            <a:pPr lvl="0">
              <a:spcBef>
                <a:spcPts val="499"/>
              </a:spcBef>
              <a:spcAft>
                <a:spcPts val="499"/>
              </a:spcAft>
            </a:pPr>
            <a:r>
              <a:rPr lang="fr-FR" sz="1600" b="1" u="sng" dirty="0">
                <a:solidFill>
                  <a:srgbClr val="006699"/>
                </a:solidFill>
                <a:latin typeface="Book Antiqua" pitchFamily="18"/>
                <a:cs typeface="Times New Roman" pitchFamily="18"/>
              </a:rPr>
              <a:t>Prime d’équipement</a:t>
            </a:r>
            <a:r>
              <a:rPr lang="fr-FR" sz="1600" b="1" dirty="0">
                <a:solidFill>
                  <a:srgbClr val="006699"/>
                </a:solidFill>
                <a:latin typeface="Book Antiqua" pitchFamily="18"/>
                <a:cs typeface="Times New Roman" pitchFamily="18"/>
              </a:rPr>
              <a:t> :</a:t>
            </a:r>
          </a:p>
          <a:p>
            <a:pPr lvl="0">
              <a:spcBef>
                <a:spcPts val="499"/>
              </a:spcBef>
              <a:spcAft>
                <a:spcPts val="499"/>
              </a:spcAft>
            </a:pPr>
            <a:r>
              <a:rPr lang="fr-FR" sz="1600" dirty="0">
                <a:solidFill>
                  <a:srgbClr val="006699"/>
                </a:solidFill>
                <a:latin typeface="Book Antiqua" pitchFamily="18"/>
                <a:cs typeface="Times New Roman" pitchFamily="18"/>
              </a:rPr>
              <a:t>La prime d’équipement est versée à tous les nouveaux élèves boursiers inscrit en plasturgie, prothèse et horlogerie, </a:t>
            </a:r>
            <a:r>
              <a:rPr lang="fr-FR" sz="1600" i="1" dirty="0">
                <a:solidFill>
                  <a:srgbClr val="006699"/>
                </a:solidFill>
                <a:latin typeface="Book Antiqua" pitchFamily="18"/>
                <a:cs typeface="Times New Roman" pitchFamily="18"/>
              </a:rPr>
              <a:t>une seule fois durant toute leur scolarité</a:t>
            </a:r>
            <a:r>
              <a:rPr lang="fr-FR" sz="1600" dirty="0">
                <a:solidFill>
                  <a:srgbClr val="006699"/>
                </a:solidFill>
                <a:latin typeface="Book Antiqua" pitchFamily="18"/>
                <a:cs typeface="Times New Roman" pitchFamily="18"/>
              </a:rPr>
              <a:t>. Elle est utilisée pour l’achat d’équipement de base nécessaire à la formation.</a:t>
            </a:r>
          </a:p>
          <a:p>
            <a:pPr lvl="0">
              <a:spcBef>
                <a:spcPts val="499"/>
              </a:spcBef>
              <a:spcAft>
                <a:spcPts val="499"/>
              </a:spcAft>
            </a:pPr>
            <a:r>
              <a:rPr lang="fr-FR" sz="1600" dirty="0">
                <a:solidFill>
                  <a:srgbClr val="006699"/>
                </a:solidFill>
                <a:latin typeface="Book Antiqua" pitchFamily="18"/>
                <a:cs typeface="Times New Roman" pitchFamily="18"/>
              </a:rPr>
              <a:t>Elle s’élève à 341,71€.</a:t>
            </a:r>
          </a:p>
          <a:p>
            <a:pPr lvl="0">
              <a:spcBef>
                <a:spcPts val="499"/>
              </a:spcBef>
              <a:spcAft>
                <a:spcPts val="499"/>
              </a:spcAft>
            </a:pPr>
            <a:r>
              <a:rPr lang="fr-FR" sz="1600" b="1" u="sng" dirty="0">
                <a:solidFill>
                  <a:srgbClr val="006699"/>
                </a:solidFill>
                <a:latin typeface="Book Antiqua" pitchFamily="18"/>
                <a:cs typeface="Times New Roman" pitchFamily="18"/>
              </a:rPr>
              <a:t>Prime d’internat</a:t>
            </a:r>
            <a:r>
              <a:rPr lang="fr-FR" sz="1600" b="1" dirty="0">
                <a:solidFill>
                  <a:srgbClr val="006699"/>
                </a:solidFill>
                <a:latin typeface="Book Antiqua" pitchFamily="18"/>
                <a:cs typeface="Times New Roman" pitchFamily="18"/>
              </a:rPr>
              <a:t> :</a:t>
            </a:r>
          </a:p>
          <a:p>
            <a:pPr lvl="0">
              <a:spcBef>
                <a:spcPts val="499"/>
              </a:spcBef>
              <a:spcAft>
                <a:spcPts val="499"/>
              </a:spcAft>
            </a:pPr>
            <a:r>
              <a:rPr lang="fr-FR" sz="1600" dirty="0">
                <a:solidFill>
                  <a:srgbClr val="006699"/>
                </a:solidFill>
                <a:latin typeface="Book Antiqua" pitchFamily="18"/>
                <a:cs typeface="Times New Roman" pitchFamily="18"/>
              </a:rPr>
              <a:t>La prime d’internat est accordée aux élèves boursiers et déduite de la facture trimestrielle. Son montant est calculé en fonction de l’échelon de la bourse.</a:t>
            </a:r>
          </a:p>
        </p:txBody>
      </p:sp>
    </p:spTree>
    <p:extLst>
      <p:ext uri="{BB962C8B-B14F-4D97-AF65-F5344CB8AC3E}">
        <p14:creationId xmlns:p14="http://schemas.microsoft.com/office/powerpoint/2010/main" val="1254573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632074" y="306655"/>
            <a:ext cx="4816477" cy="1323439"/>
          </a:xfrm>
          <a:prstGeom prst="rect">
            <a:avLst/>
          </a:prstGeom>
          <a:noFill/>
        </p:spPr>
        <p:txBody>
          <a:bodyPr wrap="square" rtlCol="0">
            <a:spAutoFit/>
          </a:bodyPr>
          <a:lstStyle/>
          <a:p>
            <a:pPr algn="ctr"/>
            <a:r>
              <a:rPr lang="fr-FR" sz="4000" b="1" kern="0" dirty="0">
                <a:solidFill>
                  <a:srgbClr val="006699"/>
                </a:solidFill>
                <a:latin typeface="Book Antiqua" panose="02040602050305030304" pitchFamily="18" charset="0"/>
                <a:cs typeface="Tahoma" pitchFamily="2"/>
              </a:rPr>
              <a:t>CPE </a:t>
            </a:r>
          </a:p>
          <a:p>
            <a:pPr algn="ctr"/>
            <a:r>
              <a:rPr lang="fr-FR" sz="4000" b="1" kern="0" dirty="0">
                <a:solidFill>
                  <a:srgbClr val="006699"/>
                </a:solidFill>
                <a:latin typeface="Book Antiqua" panose="02040602050305030304" pitchFamily="18" charset="0"/>
                <a:cs typeface="Tahoma" pitchFamily="2"/>
              </a:rPr>
              <a:t>ET VIE SCOLAIRE</a:t>
            </a:r>
            <a:endParaRPr lang="fr-FR" sz="4000" dirty="0"/>
          </a:p>
        </p:txBody>
      </p:sp>
      <p:sp>
        <p:nvSpPr>
          <p:cNvPr id="3" name="ZoneTexte 2"/>
          <p:cNvSpPr txBox="1"/>
          <p:nvPr/>
        </p:nvSpPr>
        <p:spPr>
          <a:xfrm>
            <a:off x="451231" y="4217444"/>
            <a:ext cx="9405239" cy="3600986"/>
          </a:xfrm>
          <a:prstGeom prst="rect">
            <a:avLst/>
          </a:prstGeom>
          <a:noFill/>
        </p:spPr>
        <p:txBody>
          <a:bodyPr wrap="square" rtlCol="0">
            <a:spAutoFit/>
          </a:bodyPr>
          <a:lstStyle/>
          <a:p>
            <a:pPr algn="just"/>
            <a:r>
              <a:rPr lang="fr-FR" sz="1600" dirty="0">
                <a:solidFill>
                  <a:srgbClr val="006699"/>
                </a:solidFill>
                <a:latin typeface="Book Antiqua" pitchFamily="18"/>
                <a:cs typeface="Times New Roman" pitchFamily="18"/>
              </a:rPr>
              <a:t>L’activité de la Vie Scolaire se fait en étroit contact avec les élèves, le personnel enseignant et non enseignant, les parents et l’administration du lycée. </a:t>
            </a:r>
          </a:p>
          <a:p>
            <a:pPr algn="just"/>
            <a:endParaRPr lang="fr-FR" sz="900" dirty="0">
              <a:solidFill>
                <a:srgbClr val="006699"/>
              </a:solidFill>
              <a:latin typeface="Book Antiqua" pitchFamily="18"/>
              <a:cs typeface="Times New Roman" pitchFamily="18"/>
            </a:endParaRPr>
          </a:p>
          <a:p>
            <a:pPr marL="285750" indent="-285750">
              <a:spcBef>
                <a:spcPts val="400"/>
              </a:spcBef>
              <a:buFont typeface="Arial" panose="020B0604020202020204" pitchFamily="34" charset="0"/>
              <a:buChar char="•"/>
            </a:pPr>
            <a:r>
              <a:rPr lang="fr-FR" sz="1600" dirty="0">
                <a:solidFill>
                  <a:srgbClr val="006699"/>
                </a:solidFill>
                <a:latin typeface="Book Antiqua" pitchFamily="18"/>
                <a:cs typeface="Times New Roman" pitchFamily="18"/>
              </a:rPr>
              <a:t>Gestion de l’assiduité des élèves, l’aide à l’organisation du temps des élèves, notamment en dehors des cours, ainsi que le suivi individualisé constituent une large part du service apporté</a:t>
            </a:r>
            <a:endParaRPr lang="fr-FR" sz="1400" dirty="0">
              <a:solidFill>
                <a:srgbClr val="006699"/>
              </a:solidFill>
              <a:latin typeface="Book Antiqua" pitchFamily="18"/>
              <a:cs typeface="Times New Roman" pitchFamily="18"/>
            </a:endParaRPr>
          </a:p>
          <a:p>
            <a:pPr marL="285750" indent="-285750">
              <a:spcBef>
                <a:spcPts val="400"/>
              </a:spcBef>
              <a:buFont typeface="Arial" panose="020B0604020202020204" pitchFamily="34" charset="0"/>
              <a:buChar char="•"/>
            </a:pPr>
            <a:r>
              <a:rPr lang="fr-FR" sz="1600" dirty="0">
                <a:solidFill>
                  <a:srgbClr val="006699"/>
                </a:solidFill>
                <a:latin typeface="Book Antiqua" pitchFamily="18"/>
                <a:cs typeface="Times New Roman" pitchFamily="18"/>
              </a:rPr>
              <a:t>Gestion de l’internat et fonctionnement de la ½ pension</a:t>
            </a:r>
          </a:p>
          <a:p>
            <a:pPr marL="285750" indent="-285750">
              <a:spcBef>
                <a:spcPts val="400"/>
              </a:spcBef>
              <a:buFont typeface="Arial" panose="020B0604020202020204" pitchFamily="34" charset="0"/>
              <a:buChar char="•"/>
            </a:pPr>
            <a:r>
              <a:rPr lang="fr-FR" sz="1600" dirty="0">
                <a:solidFill>
                  <a:srgbClr val="006699"/>
                </a:solidFill>
                <a:latin typeface="Book Antiqua" pitchFamily="18"/>
                <a:cs typeface="Times New Roman" pitchFamily="18"/>
              </a:rPr>
              <a:t>Le bon fonctionnement des différents groupes de représentants élèves est aussi visé : suivi des élections élèves (délégués de classe, délégués au Conseil d’Administration, Elus au Conseil de la Vie Lycéenne), ainsi que la mise en place d’activités par le biais de la Maison des Lycéens</a:t>
            </a:r>
          </a:p>
          <a:p>
            <a:pPr marL="285750" indent="-285750">
              <a:spcBef>
                <a:spcPts val="400"/>
              </a:spcBef>
              <a:buFont typeface="Arial" panose="020B0604020202020204" pitchFamily="34" charset="0"/>
              <a:buChar char="•"/>
            </a:pPr>
            <a:r>
              <a:rPr lang="fr-FR" sz="1600" dirty="0">
                <a:solidFill>
                  <a:srgbClr val="006699"/>
                </a:solidFill>
                <a:latin typeface="Book Antiqua" pitchFamily="18"/>
                <a:cs typeface="Times New Roman" pitchFamily="18"/>
              </a:rPr>
              <a:t>Education à la santé et à la citoyenneté</a:t>
            </a:r>
          </a:p>
          <a:p>
            <a:pPr marL="285750" indent="-285750">
              <a:spcBef>
                <a:spcPts val="400"/>
              </a:spcBef>
              <a:buFont typeface="Arial" panose="020B0604020202020204" pitchFamily="34" charset="0"/>
              <a:buChar char="•"/>
            </a:pPr>
            <a:r>
              <a:rPr lang="fr-FR" sz="1600" dirty="0">
                <a:solidFill>
                  <a:srgbClr val="006699"/>
                </a:solidFill>
                <a:latin typeface="Book Antiqua" pitchFamily="18"/>
                <a:cs typeface="Times New Roman" pitchFamily="18"/>
              </a:rPr>
              <a:t>Animation et la mise en place des projets</a:t>
            </a:r>
          </a:p>
          <a:p>
            <a:pPr marL="285750" indent="-285750">
              <a:spcBef>
                <a:spcPts val="400"/>
              </a:spcBef>
              <a:buFont typeface="Arial" panose="020B0604020202020204" pitchFamily="34" charset="0"/>
              <a:buChar char="•"/>
            </a:pPr>
            <a:r>
              <a:rPr lang="fr-FR" sz="1600" dirty="0">
                <a:solidFill>
                  <a:srgbClr val="006699"/>
                </a:solidFill>
                <a:latin typeface="Book Antiqua" pitchFamily="18"/>
                <a:cs typeface="Times New Roman" pitchFamily="18"/>
              </a:rPr>
              <a:t>Education à l´orientation</a:t>
            </a:r>
            <a:br>
              <a:rPr lang="fr-FR" sz="1600" dirty="0">
                <a:solidFill>
                  <a:srgbClr val="006699"/>
                </a:solidFill>
                <a:latin typeface="Book Antiqua" pitchFamily="18"/>
                <a:cs typeface="Times New Roman" pitchFamily="18"/>
              </a:rPr>
            </a:br>
            <a:endParaRPr lang="fr-FR" sz="1600" dirty="0">
              <a:solidFill>
                <a:srgbClr val="006699"/>
              </a:solidFill>
              <a:latin typeface="Book Antiqua" pitchFamily="18"/>
              <a:cs typeface="Times New Roman" pitchFamily="18"/>
            </a:endParaRPr>
          </a:p>
        </p:txBody>
      </p:sp>
      <p:sp>
        <p:nvSpPr>
          <p:cNvPr id="4" name="AutoShape 2" descr="Résultat de recherche d'images pour &quot;conseillere principale d'Education&quot;"/>
          <p:cNvSpPr>
            <a:spLocks noChangeAspect="1" noChangeArrowheads="1"/>
          </p:cNvSpPr>
          <p:nvPr/>
        </p:nvSpPr>
        <p:spPr bwMode="auto">
          <a:xfrm>
            <a:off x="155575" y="-822325"/>
            <a:ext cx="217170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Résultat de recherche d'images pour &quot;conseillere principale d'Education&quot;"/>
          <p:cNvSpPr>
            <a:spLocks noChangeAspect="1" noChangeArrowheads="1"/>
          </p:cNvSpPr>
          <p:nvPr/>
        </p:nvSpPr>
        <p:spPr bwMode="auto">
          <a:xfrm>
            <a:off x="307975" y="-669925"/>
            <a:ext cx="217170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6" name="Image 5"/>
          <p:cNvPicPr>
            <a:picLocks noChangeAspect="1"/>
          </p:cNvPicPr>
          <p:nvPr/>
        </p:nvPicPr>
        <p:blipFill>
          <a:blip r:embed="rId2"/>
          <a:stretch>
            <a:fillRect/>
          </a:stretch>
        </p:blipFill>
        <p:spPr>
          <a:xfrm>
            <a:off x="451231" y="102961"/>
            <a:ext cx="2180844" cy="1730829"/>
          </a:xfrm>
          <a:prstGeom prst="rect">
            <a:avLst/>
          </a:prstGeom>
        </p:spPr>
      </p:pic>
      <p:sp>
        <p:nvSpPr>
          <p:cNvPr id="9" name="ZoneTexte 8"/>
          <p:cNvSpPr txBox="1"/>
          <p:nvPr/>
        </p:nvSpPr>
        <p:spPr>
          <a:xfrm>
            <a:off x="487680" y="1970675"/>
            <a:ext cx="9405238" cy="1985159"/>
          </a:xfrm>
          <a:prstGeom prst="rect">
            <a:avLst/>
          </a:prstGeom>
          <a:noFill/>
        </p:spPr>
        <p:txBody>
          <a:bodyPr wrap="square" rtlCol="0">
            <a:spAutoFit/>
          </a:bodyPr>
          <a:lstStyle/>
          <a:p>
            <a:pPr algn="just"/>
            <a:r>
              <a:rPr lang="fr-FR" sz="1600" dirty="0">
                <a:solidFill>
                  <a:srgbClr val="006699"/>
                </a:solidFill>
                <a:latin typeface="Book Antiqua" pitchFamily="18"/>
                <a:cs typeface="Times New Roman" pitchFamily="18"/>
              </a:rPr>
              <a:t>Du lundi au vendredi de 07h30 à 18h00 </a:t>
            </a:r>
          </a:p>
          <a:p>
            <a:pPr algn="just"/>
            <a:endParaRPr lang="fr-FR" sz="900" dirty="0">
              <a:solidFill>
                <a:srgbClr val="006699"/>
              </a:solidFill>
              <a:latin typeface="Book Antiqua" pitchFamily="18"/>
              <a:cs typeface="Times New Roman" pitchFamily="18"/>
            </a:endParaRPr>
          </a:p>
          <a:p>
            <a:pPr algn="just"/>
            <a:r>
              <a:rPr lang="fr-FR" sz="1600" dirty="0">
                <a:solidFill>
                  <a:srgbClr val="006699"/>
                </a:solidFill>
                <a:latin typeface="Book Antiqua" pitchFamily="18"/>
                <a:cs typeface="Times New Roman" pitchFamily="18"/>
              </a:rPr>
              <a:t>L’équipe est composée de 2 Conseillères Principales d’Education et 8 assistants d’éducation.</a:t>
            </a:r>
          </a:p>
          <a:p>
            <a:pPr algn="just"/>
            <a:endParaRPr lang="fr-FR" sz="900" dirty="0">
              <a:solidFill>
                <a:srgbClr val="006699"/>
              </a:solidFill>
              <a:latin typeface="Book Antiqua" pitchFamily="18"/>
              <a:cs typeface="Times New Roman" pitchFamily="18"/>
            </a:endParaRPr>
          </a:p>
          <a:p>
            <a:pPr algn="just"/>
            <a:r>
              <a:rPr lang="fr-FR" sz="1600" dirty="0">
                <a:solidFill>
                  <a:srgbClr val="006699"/>
                </a:solidFill>
                <a:latin typeface="Book Antiqua" pitchFamily="18"/>
                <a:cs typeface="Times New Roman" pitchFamily="18"/>
              </a:rPr>
              <a:t>Chaque Conseillère d’Education a en charge un niveau d’enseignement, et suit ainsi la même cohorte d’élèves de la seconde à la terminale</a:t>
            </a:r>
          </a:p>
          <a:p>
            <a:pPr algn="just"/>
            <a:endParaRPr lang="fr-FR" sz="900" dirty="0">
              <a:solidFill>
                <a:srgbClr val="006699"/>
              </a:solidFill>
              <a:latin typeface="Book Antiqua" pitchFamily="18"/>
              <a:cs typeface="Times New Roman" pitchFamily="18"/>
            </a:endParaRPr>
          </a:p>
          <a:p>
            <a:pPr algn="just">
              <a:buFont typeface="Arial" panose="020B0604020202020204" pitchFamily="34" charset="0"/>
              <a:buChar char="•"/>
            </a:pPr>
            <a:r>
              <a:rPr lang="fr-FR" sz="1600" b="1" dirty="0">
                <a:solidFill>
                  <a:srgbClr val="7030A0"/>
                </a:solidFill>
                <a:latin typeface="Book Antiqua" pitchFamily="18"/>
                <a:cs typeface="Times New Roman" pitchFamily="18"/>
              </a:rPr>
              <a:t> Madame PHILIPPE : 2ndes, 1ères années CAP, terminales et 2eme année BTS</a:t>
            </a:r>
          </a:p>
          <a:p>
            <a:pPr algn="just">
              <a:buFont typeface="Arial" panose="020B0604020202020204" pitchFamily="34" charset="0"/>
              <a:buChar char="•"/>
            </a:pPr>
            <a:r>
              <a:rPr lang="fr-FR" sz="1600" b="1" dirty="0">
                <a:solidFill>
                  <a:srgbClr val="7030A0"/>
                </a:solidFill>
                <a:latin typeface="Book Antiqua" pitchFamily="18"/>
                <a:cs typeface="Times New Roman" pitchFamily="18"/>
              </a:rPr>
              <a:t> Madame NACKA : 3</a:t>
            </a:r>
            <a:r>
              <a:rPr lang="fr-FR" sz="1600" b="1" baseline="30000" dirty="0">
                <a:solidFill>
                  <a:srgbClr val="7030A0"/>
                </a:solidFill>
                <a:latin typeface="Book Antiqua" pitchFamily="18"/>
                <a:cs typeface="Times New Roman" pitchFamily="18"/>
              </a:rPr>
              <a:t>ème</a:t>
            </a:r>
            <a:r>
              <a:rPr lang="fr-FR" sz="1600" b="1" dirty="0">
                <a:solidFill>
                  <a:srgbClr val="7030A0"/>
                </a:solidFill>
                <a:latin typeface="Book Antiqua" pitchFamily="18"/>
                <a:cs typeface="Times New Roman" pitchFamily="18"/>
              </a:rPr>
              <a:t> Prépa Métiers, 1ères, 2èmes années CAP, CAP HCV et 1ère année BTS</a:t>
            </a:r>
          </a:p>
        </p:txBody>
      </p:sp>
      <p:pic>
        <p:nvPicPr>
          <p:cNvPr id="8" name="Image 7">
            <a:extLst>
              <a:ext uri="{FF2B5EF4-FFF2-40B4-BE49-F238E27FC236}">
                <a16:creationId xmlns:a16="http://schemas.microsoft.com/office/drawing/2014/main" id="{7257E1E0-CE6A-4E42-901B-4310E2B883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8551" y="106353"/>
            <a:ext cx="2600325" cy="1762125"/>
          </a:xfrm>
          <a:prstGeom prst="rect">
            <a:avLst/>
          </a:prstGeom>
        </p:spPr>
      </p:pic>
    </p:spTree>
    <p:extLst>
      <p:ext uri="{BB962C8B-B14F-4D97-AF65-F5344CB8AC3E}">
        <p14:creationId xmlns:p14="http://schemas.microsoft.com/office/powerpoint/2010/main" val="1043343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2" name="Espace réservé du texte 1"/>
          <p:cNvSpPr txBox="1">
            <a:spLocks noGrp="1"/>
          </p:cNvSpPr>
          <p:nvPr>
            <p:ph type="body" idx="4294967295"/>
          </p:nvPr>
        </p:nvSpPr>
        <p:spPr>
          <a:xfrm>
            <a:off x="457200" y="2088000"/>
            <a:ext cx="9510120" cy="859481"/>
          </a:xfrm>
        </p:spPr>
        <p:txBody>
          <a:bodyPr/>
          <a:lstStyle/>
          <a:p>
            <a:pPr lvl="0">
              <a:buClr>
                <a:srgbClr val="0E594D"/>
              </a:buClr>
              <a:buSzPct val="45000"/>
            </a:pPr>
            <a:r>
              <a:rPr lang="fr-FR" sz="1600" b="1" dirty="0">
                <a:solidFill>
                  <a:srgbClr val="7030A0"/>
                </a:solidFill>
                <a:latin typeface="Book Antiqua" panose="02040602050305030304" pitchFamily="18" charset="0"/>
              </a:rPr>
              <a:t>Madame FAUCHER </a:t>
            </a:r>
            <a:r>
              <a:rPr lang="fr-FR" sz="1600" b="1" dirty="0">
                <a:solidFill>
                  <a:srgbClr val="006699"/>
                </a:solidFill>
                <a:latin typeface="Book Antiqua" panose="02040602050305030304" pitchFamily="18" charset="0"/>
              </a:rPr>
              <a:t>est l'infirmière qui coordonne le suivi médical des élèves et assure avec</a:t>
            </a:r>
          </a:p>
          <a:p>
            <a:pPr lvl="0">
              <a:buClr>
                <a:srgbClr val="0E594D"/>
              </a:buClr>
              <a:buSzPct val="45000"/>
            </a:pPr>
            <a:r>
              <a:rPr lang="fr-FR" sz="1600" b="1" dirty="0">
                <a:solidFill>
                  <a:srgbClr val="7030A0"/>
                </a:solidFill>
                <a:latin typeface="Book Antiqua" panose="02040602050305030304" pitchFamily="18" charset="0"/>
              </a:rPr>
              <a:t>Dr PARQUE</a:t>
            </a:r>
            <a:r>
              <a:rPr lang="fr-FR" sz="1600" b="1" dirty="0">
                <a:latin typeface="Book Antiqua" panose="02040602050305030304" pitchFamily="18" charset="0"/>
              </a:rPr>
              <a:t> </a:t>
            </a:r>
            <a:r>
              <a:rPr lang="fr-FR" sz="1600" b="1" dirty="0">
                <a:solidFill>
                  <a:srgbClr val="006699"/>
                </a:solidFill>
                <a:latin typeface="Book Antiqua" panose="02040602050305030304" pitchFamily="18" charset="0"/>
              </a:rPr>
              <a:t>les visites médicales obligatoires de tous les élèves entrants mineurs</a:t>
            </a:r>
          </a:p>
        </p:txBody>
      </p:sp>
      <p:sp>
        <p:nvSpPr>
          <p:cNvPr id="3" name="Titre 2"/>
          <p:cNvSpPr txBox="1">
            <a:spLocks noGrp="1"/>
          </p:cNvSpPr>
          <p:nvPr>
            <p:ph type="title" idx="4294967295"/>
          </p:nvPr>
        </p:nvSpPr>
        <p:spPr>
          <a:xfrm>
            <a:off x="1721796" y="321840"/>
            <a:ext cx="8245524" cy="1262160"/>
          </a:xfrm>
        </p:spPr>
        <p:txBody>
          <a:bodyPr/>
          <a:lstStyle/>
          <a:p>
            <a:pPr lvl="0"/>
            <a:r>
              <a:rPr lang="fr-FR" sz="4000" dirty="0">
                <a:solidFill>
                  <a:srgbClr val="006699"/>
                </a:solidFill>
                <a:latin typeface="Book Antiqua" pitchFamily="18"/>
              </a:rPr>
              <a:t>LE SERVICE SANTE SCOLAIRE</a:t>
            </a:r>
          </a:p>
        </p:txBody>
      </p:sp>
      <p:sp>
        <p:nvSpPr>
          <p:cNvPr id="6" name="ZoneTexte 5"/>
          <p:cNvSpPr txBox="1"/>
          <p:nvPr/>
        </p:nvSpPr>
        <p:spPr>
          <a:xfrm>
            <a:off x="6340585" y="3387523"/>
            <a:ext cx="3740040" cy="1860274"/>
          </a:xfrm>
          <a:prstGeom prst="rect">
            <a:avLst/>
          </a:prstGeom>
          <a:noFill/>
          <a:ln>
            <a:noFill/>
          </a:ln>
        </p:spPr>
        <p:txBody>
          <a:bodyPr vert="horz" wrap="square" lIns="90000" tIns="45000" rIns="90000" bIns="45000" anchorCtr="0" compatLnSpc="0">
            <a:spAutoFit/>
          </a:bodyPr>
          <a:lstStyle/>
          <a:p>
            <a:pPr marL="0" marR="0" lvl="0" indent="0" rtl="0" hangingPunct="0">
              <a:lnSpc>
                <a:spcPct val="100000"/>
              </a:lnSpc>
              <a:spcBef>
                <a:spcPts val="0"/>
              </a:spcBef>
              <a:spcAft>
                <a:spcPts val="0"/>
              </a:spcAft>
              <a:buNone/>
              <a:tabLst/>
            </a:pPr>
            <a:r>
              <a:rPr lang="fr-FR" sz="1600" b="1" u="sng" strike="noStrike" kern="1200" dirty="0">
                <a:ln>
                  <a:noFill/>
                </a:ln>
                <a:solidFill>
                  <a:srgbClr val="006666"/>
                </a:solidFill>
                <a:uFillTx/>
                <a:latin typeface="Book Antiqua" panose="02040602050305030304" pitchFamily="18" charset="0"/>
                <a:ea typeface="Microsoft YaHei" pitchFamily="2"/>
                <a:cs typeface="Lucida Sans" pitchFamily="2"/>
              </a:rPr>
              <a:t>Les horaires en journée </a:t>
            </a:r>
            <a:r>
              <a:rPr lang="fr-FR" sz="1600" b="1" u="none" strike="noStrike" kern="1200" dirty="0">
                <a:ln>
                  <a:noFill/>
                </a:ln>
                <a:solidFill>
                  <a:srgbClr val="006666"/>
                </a:solidFill>
                <a:latin typeface="Book Antiqua" panose="02040602050305030304" pitchFamily="18" charset="0"/>
                <a:ea typeface="Microsoft YaHei" pitchFamily="2"/>
                <a:cs typeface="Lucida Sans" pitchFamily="2"/>
              </a:rPr>
              <a:t>:</a:t>
            </a:r>
          </a:p>
          <a:p>
            <a:pPr marL="0" marR="0" lvl="0" indent="0" rtl="0" hangingPunct="0">
              <a:lnSpc>
                <a:spcPct val="100000"/>
              </a:lnSpc>
              <a:spcBef>
                <a:spcPts val="0"/>
              </a:spcBef>
              <a:spcAft>
                <a:spcPts val="0"/>
              </a:spcAft>
              <a:buNone/>
              <a:tabLst/>
            </a:pPr>
            <a:endParaRPr lang="fr-FR" sz="1600" b="1" i="1" u="none" strike="noStrike" kern="1200" dirty="0">
              <a:ln>
                <a:noFill/>
              </a:ln>
              <a:solidFill>
                <a:srgbClr val="006666"/>
              </a:solidFill>
              <a:latin typeface="Book Antiqua" panose="02040602050305030304" pitchFamily="18" charset="0"/>
              <a:ea typeface="Microsoft YaHei" pitchFamily="2"/>
              <a:cs typeface="Lucida Sans" pitchFamily="2"/>
            </a:endParaRPr>
          </a:p>
          <a:p>
            <a:pPr marL="0" marR="0" lvl="0" indent="0" rtl="0" hangingPunct="0">
              <a:lnSpc>
                <a:spcPct val="100000"/>
              </a:lnSpc>
              <a:spcBef>
                <a:spcPts val="0"/>
              </a:spcBef>
              <a:spcAft>
                <a:spcPts val="0"/>
              </a:spcAft>
              <a:buNone/>
              <a:tabLst/>
            </a:pPr>
            <a:r>
              <a:rPr lang="fr-FR" sz="1600" b="0" i="0" u="none" strike="noStrike" kern="1200" dirty="0">
                <a:ln>
                  <a:noFill/>
                </a:ln>
                <a:solidFill>
                  <a:srgbClr val="006699"/>
                </a:solidFill>
                <a:latin typeface="Book Antiqua" panose="02040602050305030304" pitchFamily="18" charset="0"/>
                <a:ea typeface="Microsoft YaHei" pitchFamily="2"/>
                <a:cs typeface="Lucida Sans" pitchFamily="2"/>
              </a:rPr>
              <a:t>Lundi		: 9h00 à 17h00</a:t>
            </a:r>
          </a:p>
          <a:p>
            <a:pPr marL="0" marR="0" lvl="0" indent="0" rtl="0" hangingPunct="0">
              <a:lnSpc>
                <a:spcPct val="100000"/>
              </a:lnSpc>
              <a:spcBef>
                <a:spcPts val="0"/>
              </a:spcBef>
              <a:spcAft>
                <a:spcPts val="0"/>
              </a:spcAft>
              <a:buNone/>
              <a:tabLst/>
            </a:pPr>
            <a:r>
              <a:rPr lang="fr-FR" sz="1600" b="0" i="0" u="none" strike="noStrike" kern="1200" dirty="0">
                <a:ln>
                  <a:noFill/>
                </a:ln>
                <a:solidFill>
                  <a:srgbClr val="006699"/>
                </a:solidFill>
                <a:latin typeface="Book Antiqua" panose="02040602050305030304" pitchFamily="18" charset="0"/>
                <a:ea typeface="Microsoft YaHei" pitchFamily="2"/>
                <a:cs typeface="Lucida Sans" pitchFamily="2"/>
              </a:rPr>
              <a:t>Mardi		: 8h30 à 17h30</a:t>
            </a:r>
            <a:br>
              <a:rPr lang="fr-FR" sz="1600" b="0" i="0" u="none" strike="noStrike" kern="1200" dirty="0">
                <a:ln>
                  <a:noFill/>
                </a:ln>
                <a:solidFill>
                  <a:srgbClr val="006699"/>
                </a:solidFill>
                <a:latin typeface="Book Antiqua" panose="02040602050305030304" pitchFamily="18" charset="0"/>
                <a:ea typeface="Microsoft YaHei" pitchFamily="2"/>
                <a:cs typeface="Lucida Sans" pitchFamily="2"/>
              </a:rPr>
            </a:br>
            <a:r>
              <a:rPr lang="fr-FR" sz="1600" b="0" i="0" u="none" strike="noStrike" kern="1200" dirty="0">
                <a:ln>
                  <a:noFill/>
                </a:ln>
                <a:solidFill>
                  <a:srgbClr val="006699"/>
                </a:solidFill>
                <a:latin typeface="Book Antiqua" panose="02040602050305030304" pitchFamily="18" charset="0"/>
                <a:ea typeface="Microsoft YaHei" pitchFamily="2"/>
                <a:cs typeface="Lucida Sans" pitchFamily="2"/>
              </a:rPr>
              <a:t>Mercredi		: 8h00 à 12h30</a:t>
            </a:r>
            <a:br>
              <a:rPr lang="fr-FR" sz="1600" b="0" i="0" u="none" strike="noStrike" kern="1200" dirty="0">
                <a:ln>
                  <a:noFill/>
                </a:ln>
                <a:solidFill>
                  <a:srgbClr val="006699"/>
                </a:solidFill>
                <a:latin typeface="Book Antiqua" panose="02040602050305030304" pitchFamily="18" charset="0"/>
                <a:ea typeface="Microsoft YaHei" pitchFamily="2"/>
                <a:cs typeface="Lucida Sans" pitchFamily="2"/>
              </a:rPr>
            </a:br>
            <a:r>
              <a:rPr lang="fr-FR" sz="1600" b="0" i="0" u="none" strike="noStrike" kern="1200" dirty="0">
                <a:ln>
                  <a:noFill/>
                </a:ln>
                <a:solidFill>
                  <a:srgbClr val="006699"/>
                </a:solidFill>
                <a:latin typeface="Book Antiqua" panose="02040602050305030304" pitchFamily="18" charset="0"/>
                <a:ea typeface="Microsoft YaHei" pitchFamily="2"/>
                <a:cs typeface="Lucida Sans" pitchFamily="2"/>
              </a:rPr>
              <a:t>Jeudi		: 8h30 à 18h00</a:t>
            </a:r>
            <a:br>
              <a:rPr lang="fr-FR" sz="1600" b="0" i="0" u="none" strike="noStrike" kern="1200" dirty="0">
                <a:ln>
                  <a:noFill/>
                </a:ln>
                <a:solidFill>
                  <a:srgbClr val="006699"/>
                </a:solidFill>
                <a:latin typeface="Book Antiqua" panose="02040602050305030304" pitchFamily="18" charset="0"/>
                <a:ea typeface="Microsoft YaHei" pitchFamily="2"/>
                <a:cs typeface="Lucida Sans" pitchFamily="2"/>
              </a:rPr>
            </a:br>
            <a:r>
              <a:rPr lang="fr-FR" sz="1600" b="0" i="0" u="none" strike="noStrike" kern="1200" dirty="0">
                <a:ln>
                  <a:noFill/>
                </a:ln>
                <a:solidFill>
                  <a:srgbClr val="006699"/>
                </a:solidFill>
                <a:latin typeface="Book Antiqua" panose="02040602050305030304" pitchFamily="18" charset="0"/>
                <a:ea typeface="Microsoft YaHei" pitchFamily="2"/>
                <a:cs typeface="Lucida Sans" pitchFamily="2"/>
              </a:rPr>
              <a:t>Vendredi</a:t>
            </a:r>
            <a:r>
              <a:rPr lang="fr-FR" sz="1600" dirty="0">
                <a:solidFill>
                  <a:srgbClr val="006699"/>
                </a:solidFill>
                <a:latin typeface="Book Antiqua" panose="02040602050305030304" pitchFamily="18" charset="0"/>
                <a:ea typeface="Microsoft YaHei" pitchFamily="2"/>
                <a:cs typeface="Lucida Sans" pitchFamily="2"/>
              </a:rPr>
              <a:t>		</a:t>
            </a:r>
            <a:r>
              <a:rPr lang="fr-FR" sz="1600" b="0" i="0" u="none" strike="noStrike" kern="1200" dirty="0">
                <a:ln>
                  <a:noFill/>
                </a:ln>
                <a:solidFill>
                  <a:srgbClr val="006699"/>
                </a:solidFill>
                <a:latin typeface="Book Antiqua" panose="02040602050305030304" pitchFamily="18" charset="0"/>
                <a:ea typeface="Microsoft YaHei" pitchFamily="2"/>
                <a:cs typeface="Lucida Sans" pitchFamily="2"/>
              </a:rPr>
              <a:t>: 8h00 à 17h00</a:t>
            </a:r>
          </a:p>
        </p:txBody>
      </p:sp>
      <p:sp>
        <p:nvSpPr>
          <p:cNvPr id="7" name="ZoneTexte 6"/>
          <p:cNvSpPr txBox="1"/>
          <p:nvPr/>
        </p:nvSpPr>
        <p:spPr>
          <a:xfrm>
            <a:off x="6243308" y="5618643"/>
            <a:ext cx="3306268" cy="840508"/>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fr-FR" sz="1600" b="1" u="sng" strike="noStrike" kern="1200" dirty="0">
                <a:ln>
                  <a:noFill/>
                </a:ln>
                <a:solidFill>
                  <a:srgbClr val="006666"/>
                </a:solidFill>
                <a:uFillTx/>
                <a:latin typeface="Book Antiqua" panose="02040602050305030304" pitchFamily="18" charset="0"/>
                <a:ea typeface="Microsoft YaHei" pitchFamily="2"/>
                <a:cs typeface="Lucida Sans" pitchFamily="2"/>
              </a:rPr>
              <a:t>Astreintes de nuit :</a:t>
            </a:r>
          </a:p>
          <a:p>
            <a:pPr marL="0" marR="0" lvl="0" indent="0" rtl="0" hangingPunct="0">
              <a:lnSpc>
                <a:spcPct val="100000"/>
              </a:lnSpc>
              <a:spcBef>
                <a:spcPts val="0"/>
              </a:spcBef>
              <a:spcAft>
                <a:spcPts val="0"/>
              </a:spcAft>
              <a:buNone/>
              <a:tabLst/>
            </a:pPr>
            <a:r>
              <a:rPr lang="fr-FR" sz="1600" b="1" i="1" u="none" strike="noStrike" kern="1200" dirty="0">
                <a:ln>
                  <a:noFill/>
                </a:ln>
                <a:solidFill>
                  <a:srgbClr val="006666"/>
                </a:solidFill>
                <a:latin typeface="Book Antiqua" panose="02040602050305030304" pitchFamily="18" charset="0"/>
                <a:ea typeface="Microsoft YaHei" pitchFamily="2"/>
                <a:cs typeface="Lucida Sans" pitchFamily="2"/>
              </a:rPr>
              <a:t> </a:t>
            </a:r>
          </a:p>
          <a:p>
            <a:pPr marL="0" marR="0" lvl="0" indent="0" rtl="0" hangingPunct="0">
              <a:lnSpc>
                <a:spcPct val="100000"/>
              </a:lnSpc>
              <a:spcBef>
                <a:spcPts val="0"/>
              </a:spcBef>
              <a:spcAft>
                <a:spcPts val="0"/>
              </a:spcAft>
              <a:buNone/>
              <a:tabLst/>
            </a:pPr>
            <a:r>
              <a:rPr lang="fr-FR" sz="1600" b="0" i="0" u="none" strike="noStrike" kern="1200" dirty="0">
                <a:ln>
                  <a:noFill/>
                </a:ln>
                <a:solidFill>
                  <a:srgbClr val="006699"/>
                </a:solidFill>
                <a:latin typeface="Book Antiqua" panose="02040602050305030304" pitchFamily="18" charset="0"/>
                <a:ea typeface="Microsoft YaHei" pitchFamily="2"/>
                <a:cs typeface="Lucida Sans" pitchFamily="2"/>
              </a:rPr>
              <a:t>Lundi, Mardi et Jeudi : 21h à 7h00</a:t>
            </a:r>
            <a:endParaRPr lang="fr-FR" sz="2000" b="0" i="0" u="none" strike="noStrike" kern="1200" dirty="0">
              <a:ln>
                <a:noFill/>
              </a:ln>
              <a:solidFill>
                <a:srgbClr val="006699"/>
              </a:solidFill>
              <a:latin typeface="Book Antiqua" panose="02040602050305030304" pitchFamily="18" charset="0"/>
              <a:ea typeface="Microsoft YaHei" pitchFamily="2"/>
              <a:cs typeface="Lucida Sans" pitchFamily="2"/>
            </a:endParaRPr>
          </a:p>
        </p:txBody>
      </p:sp>
      <p:pic>
        <p:nvPicPr>
          <p:cNvPr id="9" name="Image 8">
            <a:extLst>
              <a:ext uri="{FF2B5EF4-FFF2-40B4-BE49-F238E27FC236}">
                <a16:creationId xmlns:a16="http://schemas.microsoft.com/office/drawing/2014/main" id="{471BB549-6D13-4678-873B-0755B997CC8E}"/>
              </a:ext>
            </a:extLst>
          </p:cNvPr>
          <p:cNvPicPr/>
          <p:nvPr/>
        </p:nvPicPr>
        <p:blipFill>
          <a:blip r:embed="rId3">
            <a:extLst>
              <a:ext uri="{28A0092B-C50C-407E-A947-70E740481C1C}">
                <a14:useLocalDpi xmlns:a14="http://schemas.microsoft.com/office/drawing/2010/main" val="0"/>
              </a:ext>
            </a:extLst>
          </a:blip>
          <a:stretch>
            <a:fillRect/>
          </a:stretch>
        </p:blipFill>
        <p:spPr>
          <a:xfrm>
            <a:off x="457200" y="250609"/>
            <a:ext cx="1264596" cy="1675467"/>
          </a:xfrm>
          <a:prstGeom prst="rect">
            <a:avLst/>
          </a:prstGeom>
        </p:spPr>
      </p:pic>
      <p:pic>
        <p:nvPicPr>
          <p:cNvPr id="4" name="Image 3">
            <a:extLst>
              <a:ext uri="{FF2B5EF4-FFF2-40B4-BE49-F238E27FC236}">
                <a16:creationId xmlns:a16="http://schemas.microsoft.com/office/drawing/2014/main" id="{0C09631E-1633-4300-ADB4-A7E4C27CB8AA}"/>
              </a:ext>
            </a:extLst>
          </p:cNvPr>
          <p:cNvPicPr>
            <a:picLocks noChangeAspect="1"/>
          </p:cNvPicPr>
          <p:nvPr/>
        </p:nvPicPr>
        <p:blipFill rotWithShape="1">
          <a:blip r:embed="rId4"/>
          <a:srcRect r="4633" b="2514"/>
          <a:stretch/>
        </p:blipFill>
        <p:spPr>
          <a:xfrm>
            <a:off x="9077331" y="2029905"/>
            <a:ext cx="889989" cy="876422"/>
          </a:xfrm>
          <a:prstGeom prst="rect">
            <a:avLst/>
          </a:prstGeom>
        </p:spPr>
      </p:pic>
      <p:pic>
        <p:nvPicPr>
          <p:cNvPr id="5" name="Image 4">
            <a:extLst>
              <a:ext uri="{FF2B5EF4-FFF2-40B4-BE49-F238E27FC236}">
                <a16:creationId xmlns:a16="http://schemas.microsoft.com/office/drawing/2014/main" id="{BD5385F1-16A5-43E7-8DC9-67353499CB35}"/>
              </a:ext>
            </a:extLst>
          </p:cNvPr>
          <p:cNvPicPr>
            <a:picLocks noChangeAspect="1"/>
          </p:cNvPicPr>
          <p:nvPr/>
        </p:nvPicPr>
        <p:blipFill rotWithShape="1">
          <a:blip r:embed="rId5"/>
          <a:srcRect l="8008" t="5664" r="4783" b="571"/>
          <a:stretch/>
        </p:blipFill>
        <p:spPr>
          <a:xfrm rot="21100625">
            <a:off x="699813" y="3130305"/>
            <a:ext cx="2897219" cy="2490722"/>
          </a:xfrm>
          <a:prstGeom prst="rect">
            <a:avLst/>
          </a:prstGeom>
        </p:spPr>
      </p:pic>
      <p:pic>
        <p:nvPicPr>
          <p:cNvPr id="8" name="Image 7">
            <a:extLst>
              <a:ext uri="{FF2B5EF4-FFF2-40B4-BE49-F238E27FC236}">
                <a16:creationId xmlns:a16="http://schemas.microsoft.com/office/drawing/2014/main" id="{C8D169AF-B301-43AC-9755-5D590BE7BDA6}"/>
              </a:ext>
            </a:extLst>
          </p:cNvPr>
          <p:cNvPicPr>
            <a:picLocks noChangeAspect="1"/>
          </p:cNvPicPr>
          <p:nvPr/>
        </p:nvPicPr>
        <p:blipFill>
          <a:blip r:embed="rId6"/>
          <a:stretch>
            <a:fillRect/>
          </a:stretch>
        </p:blipFill>
        <p:spPr>
          <a:xfrm>
            <a:off x="4150586" y="5088021"/>
            <a:ext cx="1779451" cy="214981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740879" y="433560"/>
            <a:ext cx="8607960" cy="1262160"/>
          </a:xfrm>
        </p:spPr>
        <p:txBody>
          <a:bodyPr/>
          <a:lstStyle/>
          <a:p>
            <a:pPr lvl="0"/>
            <a:r>
              <a:rPr lang="fr-FR" sz="4000" dirty="0">
                <a:solidFill>
                  <a:srgbClr val="006699"/>
                </a:solidFill>
                <a:latin typeface="Book Antiqua" pitchFamily="18"/>
              </a:rPr>
              <a:t>LE SERVICE SANTE SCOLAIRE (suite)</a:t>
            </a:r>
          </a:p>
        </p:txBody>
      </p:sp>
      <p:sp>
        <p:nvSpPr>
          <p:cNvPr id="3" name="ZoneTexte 2"/>
          <p:cNvSpPr txBox="1"/>
          <p:nvPr/>
        </p:nvSpPr>
        <p:spPr>
          <a:xfrm>
            <a:off x="467835" y="2399599"/>
            <a:ext cx="6412992" cy="4360317"/>
          </a:xfrm>
          <a:prstGeom prst="rect">
            <a:avLst/>
          </a:prstGeom>
          <a:noFill/>
          <a:ln>
            <a:noFill/>
          </a:ln>
        </p:spPr>
        <p:txBody>
          <a:bodyPr vert="horz" wrap="square" lIns="90000" tIns="45000" rIns="90000" bIns="45000" anchorCtr="0" compatLnSpc="0">
            <a:spAutoFit/>
          </a:bodyPr>
          <a:lstStyle/>
          <a:p>
            <a:pPr marL="0" marR="0" lvl="0" indent="0" rtl="0" hangingPunct="0">
              <a:lnSpc>
                <a:spcPct val="100000"/>
              </a:lnSpc>
              <a:spcBef>
                <a:spcPts val="0"/>
              </a:spcBef>
              <a:spcAft>
                <a:spcPts val="0"/>
              </a:spcAft>
              <a:buNone/>
              <a:tabLst/>
            </a:pPr>
            <a:r>
              <a:rPr lang="fr-FR" sz="1600" b="1" u="sng" strike="noStrike" kern="1200" dirty="0">
                <a:ln>
                  <a:noFill/>
                </a:ln>
                <a:solidFill>
                  <a:srgbClr val="006666"/>
                </a:solidFill>
                <a:uFillTx/>
                <a:latin typeface="Arial" pitchFamily="18"/>
                <a:ea typeface="Microsoft YaHei" pitchFamily="2"/>
                <a:cs typeface="Lucida Sans" pitchFamily="2"/>
              </a:rPr>
              <a:t>Les missions de l’infirmière:</a:t>
            </a:r>
          </a:p>
          <a:p>
            <a:pPr marL="0" marR="0" lvl="0" indent="0" algn="just" rtl="0" hangingPunct="0">
              <a:lnSpc>
                <a:spcPct val="100000"/>
              </a:lnSpc>
              <a:spcBef>
                <a:spcPts val="0"/>
              </a:spcBef>
              <a:spcAft>
                <a:spcPts val="0"/>
              </a:spcAft>
              <a:buNone/>
              <a:tabLst/>
            </a:pPr>
            <a:endParaRPr lang="fr-FR" sz="1600" b="1" i="1" u="sng" strike="noStrike" kern="1200" dirty="0">
              <a:ln>
                <a:noFill/>
              </a:ln>
              <a:solidFill>
                <a:srgbClr val="006666"/>
              </a:solidFill>
              <a:uFillTx/>
              <a:latin typeface="Book Antiqua" panose="02040602050305030304" pitchFamily="18" charset="0"/>
              <a:ea typeface="Microsoft YaHei" pitchFamily="2"/>
              <a:cs typeface="Lucida Sans" pitchFamily="2"/>
            </a:endParaRPr>
          </a:p>
          <a:p>
            <a:pPr marL="0" marR="0" lvl="0" indent="0" algn="just" rtl="0" hangingPunct="0">
              <a:lnSpc>
                <a:spcPct val="100000"/>
              </a:lnSpc>
              <a:spcBef>
                <a:spcPts val="0"/>
              </a:spcBef>
              <a:spcAft>
                <a:spcPts val="0"/>
              </a:spcAft>
              <a:buSzPct val="45000"/>
              <a:tabLst/>
            </a:pPr>
            <a:r>
              <a:rPr lang="fr-FR" sz="1600" b="0" i="0" u="none" strike="noStrike" kern="1200" dirty="0">
                <a:ln>
                  <a:noFill/>
                </a:ln>
                <a:solidFill>
                  <a:srgbClr val="006699"/>
                </a:solidFill>
                <a:latin typeface="Book Antiqua" panose="02040602050305030304" pitchFamily="18" charset="0"/>
                <a:ea typeface="Microsoft YaHei" pitchFamily="2"/>
                <a:cs typeface="Lucida Sans" pitchFamily="2"/>
              </a:rPr>
              <a:t>Elle travaille en partenariat avec la vie scolaire, l’assistante sociale</a:t>
            </a:r>
          </a:p>
          <a:p>
            <a:pPr marL="0" marR="0" lvl="0" indent="0" algn="just" rtl="0" hangingPunct="0">
              <a:lnSpc>
                <a:spcPct val="100000"/>
              </a:lnSpc>
              <a:spcBef>
                <a:spcPts val="0"/>
              </a:spcBef>
              <a:spcAft>
                <a:spcPts val="0"/>
              </a:spcAft>
              <a:buSzPct val="45000"/>
              <a:tabLst/>
            </a:pPr>
            <a:r>
              <a:rPr lang="fr-FR" sz="1600" b="0" i="0" u="none" strike="noStrike" kern="1200" dirty="0">
                <a:ln>
                  <a:noFill/>
                </a:ln>
                <a:solidFill>
                  <a:srgbClr val="006699"/>
                </a:solidFill>
                <a:latin typeface="Book Antiqua" panose="02040602050305030304" pitchFamily="18" charset="0"/>
                <a:ea typeface="Microsoft YaHei" pitchFamily="2"/>
                <a:cs typeface="Lucida Sans" pitchFamily="2"/>
              </a:rPr>
              <a:t>et l’équipe pédagogique tout en respectant le secret médical.</a:t>
            </a:r>
          </a:p>
          <a:p>
            <a:pPr marL="0" marR="0" lvl="0" indent="0" algn="just" rtl="0" hangingPunct="0">
              <a:lnSpc>
                <a:spcPct val="100000"/>
              </a:lnSpc>
              <a:spcBef>
                <a:spcPts val="0"/>
              </a:spcBef>
              <a:spcAft>
                <a:spcPts val="0"/>
              </a:spcAft>
              <a:buNone/>
              <a:tabLst/>
            </a:pPr>
            <a:endParaRPr lang="fr-FR" sz="1600" b="0" i="0" u="none" strike="noStrike" kern="1200" dirty="0">
              <a:ln>
                <a:noFill/>
              </a:ln>
              <a:solidFill>
                <a:srgbClr val="006699"/>
              </a:solidFill>
              <a:latin typeface="Book Antiqua" panose="02040602050305030304" pitchFamily="18" charset="0"/>
              <a:ea typeface="Microsoft YaHei" pitchFamily="2"/>
              <a:cs typeface="Lucida Sans" pitchFamily="2"/>
            </a:endParaRPr>
          </a:p>
          <a:p>
            <a:pPr marL="0" marR="0" lvl="0" indent="0" algn="just" rtl="0" hangingPunct="0">
              <a:lnSpc>
                <a:spcPct val="100000"/>
              </a:lnSpc>
              <a:spcBef>
                <a:spcPts val="0"/>
              </a:spcBef>
              <a:spcAft>
                <a:spcPts val="0"/>
              </a:spcAft>
              <a:buSzPct val="45000"/>
              <a:tabLst/>
            </a:pPr>
            <a:r>
              <a:rPr lang="fr-FR" sz="1600" b="0" i="0" u="none" strike="noStrike" kern="1200" dirty="0">
                <a:ln>
                  <a:noFill/>
                </a:ln>
                <a:solidFill>
                  <a:srgbClr val="006699"/>
                </a:solidFill>
                <a:latin typeface="Book Antiqua" panose="02040602050305030304" pitchFamily="18" charset="0"/>
                <a:ea typeface="Microsoft YaHei" pitchFamily="2"/>
                <a:cs typeface="Lucida Sans" pitchFamily="2"/>
              </a:rPr>
              <a:t>Elle assure les premiers soins auprès des élèves et coordonne la prise en charge médicale, hospitalière si besoin.</a:t>
            </a:r>
          </a:p>
          <a:p>
            <a:pPr marL="0" marR="0" lvl="0" indent="0" algn="just" rtl="0" hangingPunct="0">
              <a:lnSpc>
                <a:spcPct val="100000"/>
              </a:lnSpc>
              <a:spcBef>
                <a:spcPts val="0"/>
              </a:spcBef>
              <a:spcAft>
                <a:spcPts val="0"/>
              </a:spcAft>
              <a:buNone/>
              <a:tabLst/>
            </a:pPr>
            <a:endParaRPr lang="fr-FR" sz="1600" b="0" i="0" u="none" strike="noStrike" kern="1200" dirty="0">
              <a:ln>
                <a:noFill/>
              </a:ln>
              <a:solidFill>
                <a:srgbClr val="006699"/>
              </a:solidFill>
              <a:latin typeface="Book Antiqua" panose="02040602050305030304" pitchFamily="18" charset="0"/>
              <a:ea typeface="Microsoft YaHei" pitchFamily="2"/>
              <a:cs typeface="Lucida Sans" pitchFamily="2"/>
            </a:endParaRPr>
          </a:p>
          <a:p>
            <a:pPr marL="0" marR="0" lvl="0" indent="0" algn="just" rtl="0" hangingPunct="0">
              <a:lnSpc>
                <a:spcPct val="100000"/>
              </a:lnSpc>
              <a:spcBef>
                <a:spcPts val="0"/>
              </a:spcBef>
              <a:spcAft>
                <a:spcPts val="0"/>
              </a:spcAft>
              <a:buSzPct val="45000"/>
              <a:tabLst/>
            </a:pPr>
            <a:r>
              <a:rPr lang="fr-FR" sz="1600" b="0" i="0" u="none" strike="noStrike" kern="1200" dirty="0">
                <a:ln>
                  <a:noFill/>
                </a:ln>
                <a:solidFill>
                  <a:srgbClr val="006699"/>
                </a:solidFill>
                <a:latin typeface="Book Antiqua" panose="02040602050305030304" pitchFamily="18" charset="0"/>
                <a:ea typeface="Microsoft YaHei" pitchFamily="2"/>
                <a:cs typeface="Lucida Sans" pitchFamily="2"/>
              </a:rPr>
              <a:t>Elle organise la prise en charge des élèves ayant un trouble de la santé pouvant retentir sur leur scolarité et établit les liens nécessaires avec les professionnels du réseau de soins.</a:t>
            </a:r>
          </a:p>
          <a:p>
            <a:pPr marL="0" marR="0" lvl="0" indent="0" algn="just" rtl="0" hangingPunct="0">
              <a:lnSpc>
                <a:spcPct val="100000"/>
              </a:lnSpc>
              <a:spcBef>
                <a:spcPts val="0"/>
              </a:spcBef>
              <a:spcAft>
                <a:spcPts val="0"/>
              </a:spcAft>
              <a:buNone/>
              <a:tabLst/>
            </a:pPr>
            <a:endParaRPr lang="fr-FR" sz="1600" b="0" i="0" u="none" strike="noStrike" kern="1200" dirty="0">
              <a:ln>
                <a:noFill/>
              </a:ln>
              <a:solidFill>
                <a:srgbClr val="006699"/>
              </a:solidFill>
              <a:latin typeface="Book Antiqua" panose="02040602050305030304" pitchFamily="18" charset="0"/>
              <a:ea typeface="Microsoft YaHei" pitchFamily="2"/>
              <a:cs typeface="Lucida Sans" pitchFamily="2"/>
            </a:endParaRPr>
          </a:p>
          <a:p>
            <a:pPr marL="0" marR="0" lvl="0" indent="0" algn="just" rtl="0" hangingPunct="0">
              <a:lnSpc>
                <a:spcPct val="100000"/>
              </a:lnSpc>
              <a:spcBef>
                <a:spcPts val="0"/>
              </a:spcBef>
              <a:spcAft>
                <a:spcPts val="0"/>
              </a:spcAft>
              <a:buSzPct val="45000"/>
              <a:tabLst/>
            </a:pPr>
            <a:r>
              <a:rPr lang="fr-FR" sz="1600" b="0" i="0" u="none" strike="noStrike" kern="1200" dirty="0">
                <a:ln>
                  <a:noFill/>
                </a:ln>
                <a:solidFill>
                  <a:srgbClr val="006699"/>
                </a:solidFill>
                <a:latin typeface="Book Antiqua" panose="02040602050305030304" pitchFamily="18" charset="0"/>
                <a:ea typeface="Microsoft YaHei" pitchFamily="2"/>
                <a:cs typeface="Lucida Sans" pitchFamily="2"/>
              </a:rPr>
              <a:t>Elle participe aux actions de prévention et d’éducation à la santé dans le cadre du CESC (Comité d’ Education à la Santé et à la Citoyenneté)</a:t>
            </a:r>
          </a:p>
          <a:p>
            <a:pPr marL="0" marR="0" lvl="0" indent="0" rtl="0" hangingPunct="0">
              <a:lnSpc>
                <a:spcPct val="100000"/>
              </a:lnSpc>
              <a:spcBef>
                <a:spcPts val="0"/>
              </a:spcBef>
              <a:spcAft>
                <a:spcPts val="0"/>
              </a:spcAft>
              <a:buNone/>
              <a:tabLst/>
            </a:pPr>
            <a:endParaRPr lang="fr-FR" sz="1600" b="0" i="0" u="none" strike="noStrike" kern="1200" dirty="0">
              <a:ln>
                <a:noFill/>
              </a:ln>
              <a:solidFill>
                <a:srgbClr val="006699"/>
              </a:solidFill>
              <a:latin typeface="Arial" pitchFamily="18"/>
              <a:ea typeface="Microsoft YaHei" pitchFamily="2"/>
              <a:cs typeface="Lucida Sans" pitchFamily="2"/>
            </a:endParaRPr>
          </a:p>
          <a:p>
            <a:pPr marL="0" marR="0" lvl="0" indent="0" rtl="0" hangingPunct="0">
              <a:lnSpc>
                <a:spcPct val="100000"/>
              </a:lnSpc>
              <a:spcBef>
                <a:spcPts val="0"/>
              </a:spcBef>
              <a:spcAft>
                <a:spcPts val="0"/>
              </a:spcAft>
              <a:buSzPct val="45000"/>
              <a:tabLst/>
            </a:pPr>
            <a:endParaRPr lang="fr-FR" sz="1600" b="0" i="0" u="none" strike="noStrike" kern="1200" dirty="0">
              <a:ln>
                <a:noFill/>
              </a:ln>
              <a:latin typeface="Arial" pitchFamily="18"/>
              <a:ea typeface="Microsoft YaHei" pitchFamily="2"/>
              <a:cs typeface="Lucida Sans" pitchFamily="2"/>
            </a:endParaRPr>
          </a:p>
        </p:txBody>
      </p:sp>
      <p:pic>
        <p:nvPicPr>
          <p:cNvPr id="4" name="Image 3">
            <a:extLst>
              <a:ext uri="{FF2B5EF4-FFF2-40B4-BE49-F238E27FC236}">
                <a16:creationId xmlns:a16="http://schemas.microsoft.com/office/drawing/2014/main" id="{63765B66-7F9D-4EDB-A0D8-A1AAD83DDC0F}"/>
              </a:ext>
            </a:extLst>
          </p:cNvPr>
          <p:cNvPicPr>
            <a:picLocks noChangeAspect="1"/>
          </p:cNvPicPr>
          <p:nvPr/>
        </p:nvPicPr>
        <p:blipFill rotWithShape="1">
          <a:blip r:embed="rId3"/>
          <a:srcRect r="3167"/>
          <a:stretch/>
        </p:blipFill>
        <p:spPr>
          <a:xfrm>
            <a:off x="7107941" y="2538920"/>
            <a:ext cx="2726723" cy="365188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759BD0BF-99FF-4651-B96A-7CF8670D0AF6}"/>
              </a:ext>
            </a:extLst>
          </p:cNvPr>
          <p:cNvSpPr>
            <a:spLocks noChangeArrowheads="1"/>
          </p:cNvSpPr>
          <p:nvPr/>
        </p:nvSpPr>
        <p:spPr bwMode="auto">
          <a:xfrm>
            <a:off x="2587557" y="280780"/>
            <a:ext cx="6828818"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fr-FR" sz="4000" b="1" dirty="0">
                <a:solidFill>
                  <a:srgbClr val="006699"/>
                </a:solidFill>
                <a:latin typeface="Book Antiqua" pitchFamily="18"/>
              </a:rPr>
              <a:t>LE SERVICE SOCIAL </a:t>
            </a:r>
          </a:p>
          <a:p>
            <a:r>
              <a:rPr lang="fr-FR" sz="4000" b="1" dirty="0">
                <a:solidFill>
                  <a:srgbClr val="006699"/>
                </a:solidFill>
                <a:latin typeface="Book Antiqua" pitchFamily="18"/>
              </a:rPr>
              <a:t>EN FAVEUR DES ELEVES </a:t>
            </a:r>
            <a:endParaRPr lang="fr-FR" sz="4000" b="1" dirty="0"/>
          </a:p>
        </p:txBody>
      </p:sp>
      <p:pic>
        <p:nvPicPr>
          <p:cNvPr id="2049" name="Image 3" descr="L' assistante sociale scolaire – Lycée Camille Desmoulins">
            <a:extLst>
              <a:ext uri="{FF2B5EF4-FFF2-40B4-BE49-F238E27FC236}">
                <a16:creationId xmlns:a16="http://schemas.microsoft.com/office/drawing/2014/main" id="{BC9D9CDF-C8BA-4BD5-9702-449B0CF28A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478" y="195144"/>
            <a:ext cx="1958975" cy="14668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a:extLst>
              <a:ext uri="{FF2B5EF4-FFF2-40B4-BE49-F238E27FC236}">
                <a16:creationId xmlns:a16="http://schemas.microsoft.com/office/drawing/2014/main" id="{6A85D06D-BE59-4A32-A196-C930FAE13BDB}"/>
              </a:ext>
            </a:extLst>
          </p:cNvPr>
          <p:cNvSpPr>
            <a:spLocks noChangeArrowheads="1"/>
          </p:cNvSpPr>
          <p:nvPr/>
        </p:nvSpPr>
        <p:spPr bwMode="auto">
          <a:xfrm>
            <a:off x="408561" y="1947013"/>
            <a:ext cx="9672063" cy="535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fr-FR" sz="1600" b="1" dirty="0">
                <a:solidFill>
                  <a:srgbClr val="7030A0"/>
                </a:solidFill>
                <a:latin typeface="Book Antiqua" panose="02040602050305030304" pitchFamily="18" charset="0"/>
              </a:rPr>
              <a:t>Madame ARAYA </a:t>
            </a:r>
            <a:r>
              <a:rPr lang="fr-FR" sz="1600" b="1" dirty="0">
                <a:solidFill>
                  <a:srgbClr val="006699"/>
                </a:solidFill>
                <a:latin typeface="Book Antiqua" panose="02040602050305030304" pitchFamily="18" charset="0"/>
                <a:ea typeface="Microsoft YaHei" pitchFamily="2"/>
              </a:rPr>
              <a:t>est l’assistante sociale, présente le mardi toute la journée</a:t>
            </a:r>
            <a:endParaRPr lang="fr-FR" altLang="fr-FR" sz="1600" b="1" dirty="0">
              <a:solidFill>
                <a:srgbClr val="006699"/>
              </a:solidFill>
              <a:latin typeface="Book Antiqua" panose="02040602050305030304" pitchFamily="18" charset="0"/>
              <a:ea typeface="Microsoft YaHei" pitchFamily="2"/>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fr-FR" altLang="fr-FR" sz="700" dirty="0">
              <a:solidFill>
                <a:srgbClr val="006699"/>
              </a:solidFill>
              <a:latin typeface="Book Antiqua" panose="02040602050305030304" pitchFamily="18" charset="0"/>
              <a:ea typeface="Microsoft YaHei" pitchFamily="2"/>
            </a:endParaRPr>
          </a:p>
          <a:p>
            <a:pPr marL="0" marR="0" lvl="0" indent="0" algn="just" defTabSz="914400" rtl="0" eaLnBrk="0" fontAlgn="base" latinLnBrk="0" hangingPunct="0">
              <a:lnSpc>
                <a:spcPct val="100000"/>
              </a:lnSpc>
              <a:spcBef>
                <a:spcPct val="0"/>
              </a:spcBef>
              <a:spcAft>
                <a:spcPct val="0"/>
              </a:spcAft>
              <a:buClrTx/>
              <a:buSzTx/>
              <a:buFontTx/>
              <a:buNone/>
              <a:tabLst/>
            </a:pPr>
            <a:r>
              <a:rPr lang="fr-FR" altLang="fr-FR" sz="1600" dirty="0">
                <a:solidFill>
                  <a:srgbClr val="006699"/>
                </a:solidFill>
                <a:latin typeface="Book Antiqua" panose="02040602050305030304" pitchFamily="18" charset="0"/>
                <a:ea typeface="Microsoft YaHei" pitchFamily="2"/>
              </a:rPr>
              <a:t>Prise de rendez-vous uniquement auprès de la vie scolaire</a:t>
            </a:r>
          </a:p>
          <a:p>
            <a:pPr marL="0" marR="0" lvl="0" indent="0" algn="just" defTabSz="914400" rtl="0" eaLnBrk="0" fontAlgn="base" latinLnBrk="0" hangingPunct="0">
              <a:lnSpc>
                <a:spcPct val="100000"/>
              </a:lnSpc>
              <a:spcBef>
                <a:spcPct val="0"/>
              </a:spcBef>
              <a:spcAft>
                <a:spcPct val="0"/>
              </a:spcAft>
              <a:buClrTx/>
              <a:buSzTx/>
              <a:buFontTx/>
              <a:buNone/>
              <a:tabLst/>
            </a:pPr>
            <a:endParaRPr lang="fr-FR" altLang="fr-FR" sz="700" dirty="0">
              <a:solidFill>
                <a:srgbClr val="006699"/>
              </a:solidFill>
              <a:latin typeface="Book Antiqua" panose="02040602050305030304" pitchFamily="18" charset="0"/>
              <a:ea typeface="Microsoft YaHei" pitchFamily="2"/>
            </a:endParaRPr>
          </a:p>
          <a:p>
            <a:pPr marL="0" marR="0" lvl="0" indent="0" algn="just" defTabSz="914400" rtl="0" eaLnBrk="0" fontAlgn="base" latinLnBrk="0" hangingPunct="0">
              <a:lnSpc>
                <a:spcPct val="100000"/>
              </a:lnSpc>
              <a:spcBef>
                <a:spcPct val="0"/>
              </a:spcBef>
              <a:spcAft>
                <a:spcPct val="0"/>
              </a:spcAft>
              <a:buClrTx/>
              <a:buSzTx/>
              <a:buFontTx/>
              <a:buNone/>
              <a:tabLst/>
            </a:pPr>
            <a:r>
              <a:rPr lang="fr-FR" altLang="fr-FR" sz="1400" u="sng" dirty="0">
                <a:solidFill>
                  <a:srgbClr val="006699"/>
                </a:solidFill>
                <a:latin typeface="Book Antiqua" panose="02040602050305030304" pitchFamily="18" charset="0"/>
                <a:ea typeface="Microsoft YaHei" pitchFamily="2"/>
              </a:rPr>
              <a:t>Rôle</a:t>
            </a:r>
            <a:r>
              <a:rPr lang="fr-FR" altLang="fr-FR" sz="1400" dirty="0">
                <a:solidFill>
                  <a:srgbClr val="006699"/>
                </a:solidFill>
                <a:latin typeface="Book Antiqua" panose="02040602050305030304" pitchFamily="18" charset="0"/>
                <a:ea typeface="Microsoft YaHei" pitchFamily="2"/>
              </a:rPr>
              <a:t> :</a:t>
            </a:r>
          </a:p>
          <a:p>
            <a:pPr marL="0" marR="0" lvl="0" indent="0" algn="just" defTabSz="914400" rtl="0" eaLnBrk="0" fontAlgn="base" latinLnBrk="0" hangingPunct="0">
              <a:lnSpc>
                <a:spcPct val="100000"/>
              </a:lnSpc>
              <a:spcBef>
                <a:spcPct val="0"/>
              </a:spcBef>
              <a:spcAft>
                <a:spcPct val="0"/>
              </a:spcAft>
              <a:buClrTx/>
              <a:buSzTx/>
              <a:buFontTx/>
              <a:buNone/>
              <a:tabLst/>
            </a:pPr>
            <a:endParaRPr lang="fr-FR" altLang="fr-FR" sz="700" dirty="0">
              <a:solidFill>
                <a:srgbClr val="006699"/>
              </a:solidFill>
              <a:latin typeface="Book Antiqua" panose="02040602050305030304" pitchFamily="18" charset="0"/>
              <a:ea typeface="Microsoft YaHei" pitchFamily="2"/>
            </a:endParaRPr>
          </a:p>
          <a:p>
            <a:pPr marL="0" marR="0" lvl="0" indent="0" algn="just" defTabSz="914400" rtl="0" eaLnBrk="0" fontAlgn="base" latinLnBrk="0" hangingPunct="0">
              <a:lnSpc>
                <a:spcPct val="100000"/>
              </a:lnSpc>
              <a:spcBef>
                <a:spcPct val="0"/>
              </a:spcBef>
              <a:spcAft>
                <a:spcPct val="0"/>
              </a:spcAft>
              <a:buClrTx/>
              <a:buSzTx/>
              <a:buFontTx/>
              <a:buNone/>
              <a:tabLst/>
            </a:pPr>
            <a:r>
              <a:rPr lang="fr-FR" altLang="fr-FR" sz="1400" dirty="0">
                <a:solidFill>
                  <a:srgbClr val="006699"/>
                </a:solidFill>
                <a:latin typeface="Book Antiqua" panose="02040602050305030304" pitchFamily="18" charset="0"/>
                <a:ea typeface="Microsoft YaHei" pitchFamily="2"/>
              </a:rPr>
              <a:t>Ecouter, aider, conseiller, accompagner l’ensemble des élèves et leur famille concernant des difficultés :</a:t>
            </a:r>
          </a:p>
          <a:p>
            <a:pPr marL="0" marR="0" lvl="0" indent="0" algn="just" defTabSz="914400" rtl="0" eaLnBrk="0" fontAlgn="base" latinLnBrk="0" hangingPunct="0">
              <a:lnSpc>
                <a:spcPct val="100000"/>
              </a:lnSpc>
              <a:spcBef>
                <a:spcPct val="0"/>
              </a:spcBef>
              <a:spcAft>
                <a:spcPct val="0"/>
              </a:spcAft>
              <a:buClrTx/>
              <a:buSzTx/>
              <a:buFontTx/>
              <a:buNone/>
              <a:tabLst/>
            </a:pPr>
            <a:r>
              <a:rPr lang="fr-FR" altLang="fr-FR" sz="1400" dirty="0">
                <a:solidFill>
                  <a:srgbClr val="006699"/>
                </a:solidFill>
                <a:latin typeface="Book Antiqua" panose="02040602050305030304" pitchFamily="18" charset="0"/>
                <a:ea typeface="Microsoft YaHei" pitchFamily="2"/>
              </a:rPr>
              <a:t>- personnelles (mal être, isolement, problèmes relationnels, ...)</a:t>
            </a:r>
          </a:p>
          <a:p>
            <a:pPr marL="0" marR="0" lvl="0" indent="0" algn="just" defTabSz="914400" rtl="0" eaLnBrk="0" fontAlgn="base" latinLnBrk="0" hangingPunct="0">
              <a:lnSpc>
                <a:spcPct val="100000"/>
              </a:lnSpc>
              <a:spcBef>
                <a:spcPct val="0"/>
              </a:spcBef>
              <a:spcAft>
                <a:spcPct val="0"/>
              </a:spcAft>
              <a:buClrTx/>
              <a:buSzTx/>
              <a:buFontTx/>
              <a:buNone/>
              <a:tabLst/>
            </a:pPr>
            <a:r>
              <a:rPr lang="fr-FR" altLang="fr-FR" sz="1400" dirty="0">
                <a:solidFill>
                  <a:srgbClr val="006699"/>
                </a:solidFill>
                <a:latin typeface="Book Antiqua" panose="02040602050305030304" pitchFamily="18" charset="0"/>
                <a:ea typeface="Microsoft YaHei" pitchFamily="2"/>
              </a:rPr>
              <a:t>- scolaires (démotivation, absentéisme, décrochage scolaire, problèmes d’adaptation...)</a:t>
            </a:r>
          </a:p>
          <a:p>
            <a:pPr marL="0" marR="0" lvl="0" indent="0" algn="just" defTabSz="914400" rtl="0" eaLnBrk="0" fontAlgn="base" latinLnBrk="0" hangingPunct="0">
              <a:lnSpc>
                <a:spcPct val="100000"/>
              </a:lnSpc>
              <a:spcBef>
                <a:spcPct val="0"/>
              </a:spcBef>
              <a:spcAft>
                <a:spcPct val="0"/>
              </a:spcAft>
              <a:buClrTx/>
              <a:buSzTx/>
              <a:buFontTx/>
              <a:buNone/>
              <a:tabLst/>
            </a:pPr>
            <a:r>
              <a:rPr lang="fr-FR" altLang="fr-FR" sz="1400" dirty="0">
                <a:solidFill>
                  <a:srgbClr val="006699"/>
                </a:solidFill>
                <a:latin typeface="Book Antiqua" panose="02040602050305030304" pitchFamily="18" charset="0"/>
                <a:ea typeface="Microsoft YaHei" pitchFamily="2"/>
              </a:rPr>
              <a:t>- familiales (situation conflictuelle, problème de communication, ...)</a:t>
            </a:r>
          </a:p>
          <a:p>
            <a:pPr marL="0" marR="0" lvl="0" indent="0" algn="just" defTabSz="914400" rtl="0" eaLnBrk="0" fontAlgn="base" latinLnBrk="0" hangingPunct="0">
              <a:lnSpc>
                <a:spcPct val="100000"/>
              </a:lnSpc>
              <a:spcBef>
                <a:spcPct val="0"/>
              </a:spcBef>
              <a:spcAft>
                <a:spcPct val="0"/>
              </a:spcAft>
              <a:buClrTx/>
              <a:buSzTx/>
              <a:buFontTx/>
              <a:buNone/>
              <a:tabLst/>
            </a:pPr>
            <a:r>
              <a:rPr lang="fr-FR" altLang="fr-FR" sz="1400" dirty="0">
                <a:solidFill>
                  <a:srgbClr val="006699"/>
                </a:solidFill>
                <a:latin typeface="Book Antiqua" panose="02040602050305030304" pitchFamily="18" charset="0"/>
                <a:ea typeface="Microsoft YaHei" pitchFamily="2"/>
              </a:rPr>
              <a:t>- matérielles et financières (frais de demi-pension et d’internat, bourses, ...)</a:t>
            </a:r>
          </a:p>
          <a:p>
            <a:pPr marL="0" marR="0" lvl="0" indent="0" algn="just" defTabSz="914400" rtl="0" eaLnBrk="0" fontAlgn="base" latinLnBrk="0" hangingPunct="0">
              <a:lnSpc>
                <a:spcPct val="100000"/>
              </a:lnSpc>
              <a:spcBef>
                <a:spcPct val="0"/>
              </a:spcBef>
              <a:spcAft>
                <a:spcPct val="0"/>
              </a:spcAft>
              <a:buClrTx/>
              <a:buSzTx/>
              <a:buFontTx/>
              <a:buNone/>
              <a:tabLst/>
            </a:pPr>
            <a:r>
              <a:rPr lang="fr-FR" altLang="fr-FR" sz="1400" dirty="0">
                <a:solidFill>
                  <a:srgbClr val="006699"/>
                </a:solidFill>
                <a:latin typeface="Book Antiqua" panose="02040602050305030304" pitchFamily="18" charset="0"/>
                <a:ea typeface="Microsoft YaHei" pitchFamily="2"/>
              </a:rPr>
              <a:t>L’assistante sociale scolaire peut proposer un rendez-vous à l’élève, à la demande de l’équipe éducative (enseignants, CPE, infirmière, …).</a:t>
            </a:r>
          </a:p>
          <a:p>
            <a:pPr marL="0" marR="0" lvl="0" indent="0" algn="just" defTabSz="914400" rtl="0" eaLnBrk="0" fontAlgn="base" latinLnBrk="0" hangingPunct="0">
              <a:lnSpc>
                <a:spcPct val="100000"/>
              </a:lnSpc>
              <a:spcBef>
                <a:spcPct val="0"/>
              </a:spcBef>
              <a:spcAft>
                <a:spcPct val="0"/>
              </a:spcAft>
              <a:buClrTx/>
              <a:buSzTx/>
              <a:buFontTx/>
              <a:buNone/>
              <a:tabLst/>
            </a:pPr>
            <a:endParaRPr lang="fr-FR" altLang="fr-FR" sz="700" dirty="0">
              <a:solidFill>
                <a:srgbClr val="006699"/>
              </a:solidFill>
              <a:latin typeface="Book Antiqua" panose="02040602050305030304" pitchFamily="18" charset="0"/>
              <a:ea typeface="Microsoft YaHei" pitchFamily="2"/>
            </a:endParaRPr>
          </a:p>
          <a:p>
            <a:pPr marL="0" marR="0" lvl="0" indent="0" algn="just" defTabSz="914400" rtl="0" eaLnBrk="0" fontAlgn="base" latinLnBrk="0" hangingPunct="0">
              <a:lnSpc>
                <a:spcPct val="100000"/>
              </a:lnSpc>
              <a:spcBef>
                <a:spcPct val="0"/>
              </a:spcBef>
              <a:spcAft>
                <a:spcPct val="0"/>
              </a:spcAft>
              <a:buClrTx/>
              <a:buSzTx/>
              <a:buFontTx/>
              <a:buNone/>
              <a:tabLst/>
            </a:pPr>
            <a:r>
              <a:rPr lang="fr-FR" altLang="fr-FR" sz="1400" u="sng" dirty="0">
                <a:solidFill>
                  <a:srgbClr val="006699"/>
                </a:solidFill>
                <a:latin typeface="Book Antiqua" panose="02040602050305030304" pitchFamily="18" charset="0"/>
                <a:ea typeface="Microsoft YaHei" pitchFamily="2"/>
              </a:rPr>
              <a:t>Les missions</a:t>
            </a:r>
            <a:r>
              <a:rPr lang="fr-FR" altLang="fr-FR" sz="1400" dirty="0">
                <a:solidFill>
                  <a:srgbClr val="006699"/>
                </a:solidFill>
                <a:latin typeface="Book Antiqua" panose="02040602050305030304" pitchFamily="18" charset="0"/>
                <a:ea typeface="Microsoft YaHei" pitchFamily="2"/>
              </a:rPr>
              <a:t> :</a:t>
            </a:r>
          </a:p>
          <a:p>
            <a:pPr marL="0" marR="0" lvl="0" indent="0" algn="just" defTabSz="914400" rtl="0" eaLnBrk="0" fontAlgn="base" latinLnBrk="0" hangingPunct="0">
              <a:lnSpc>
                <a:spcPct val="100000"/>
              </a:lnSpc>
              <a:spcBef>
                <a:spcPct val="0"/>
              </a:spcBef>
              <a:spcAft>
                <a:spcPct val="0"/>
              </a:spcAft>
              <a:buClrTx/>
              <a:buSzTx/>
              <a:buFontTx/>
              <a:buNone/>
              <a:tabLst/>
            </a:pPr>
            <a:endParaRPr lang="fr-FR" altLang="fr-FR" sz="700" dirty="0">
              <a:solidFill>
                <a:srgbClr val="006699"/>
              </a:solidFill>
              <a:latin typeface="Book Antiqua" panose="02040602050305030304" pitchFamily="18" charset="0"/>
              <a:ea typeface="Microsoft YaHei" pitchFamily="2"/>
            </a:endParaRPr>
          </a:p>
          <a:p>
            <a:pPr marL="0" marR="0" lvl="0" indent="0" algn="just" defTabSz="914400" rtl="0" eaLnBrk="0" fontAlgn="base" latinLnBrk="0" hangingPunct="0">
              <a:lnSpc>
                <a:spcPct val="100000"/>
              </a:lnSpc>
              <a:spcBef>
                <a:spcPct val="0"/>
              </a:spcBef>
              <a:spcAft>
                <a:spcPct val="0"/>
              </a:spcAft>
              <a:buClrTx/>
              <a:buSzTx/>
              <a:buFontTx/>
              <a:buNone/>
              <a:tabLst/>
            </a:pPr>
            <a:r>
              <a:rPr lang="fr-FR" altLang="fr-FR" sz="1400" dirty="0">
                <a:solidFill>
                  <a:srgbClr val="006699"/>
                </a:solidFill>
                <a:latin typeface="Book Antiqua" panose="02040602050305030304" pitchFamily="18" charset="0"/>
                <a:ea typeface="Microsoft YaHei" pitchFamily="2"/>
              </a:rPr>
              <a:t>• Prévenir et protéger les mineurs en dangers.</a:t>
            </a:r>
          </a:p>
          <a:p>
            <a:pPr marL="0" marR="0" lvl="0" indent="0" algn="just" defTabSz="914400" rtl="0" eaLnBrk="0" fontAlgn="base" latinLnBrk="0" hangingPunct="0">
              <a:lnSpc>
                <a:spcPct val="100000"/>
              </a:lnSpc>
              <a:spcBef>
                <a:spcPct val="0"/>
              </a:spcBef>
              <a:spcAft>
                <a:spcPct val="0"/>
              </a:spcAft>
              <a:buClrTx/>
              <a:buSzTx/>
              <a:buFontTx/>
              <a:buNone/>
              <a:tabLst/>
            </a:pPr>
            <a:r>
              <a:rPr lang="fr-FR" altLang="fr-FR" sz="1400" dirty="0">
                <a:solidFill>
                  <a:srgbClr val="006699"/>
                </a:solidFill>
                <a:latin typeface="Book Antiqua" panose="02040602050305030304" pitchFamily="18" charset="0"/>
                <a:ea typeface="Microsoft YaHei" pitchFamily="2"/>
              </a:rPr>
              <a:t>• Prévenir et prendre en compte les situations de mal-être et les problèmes relationnels.</a:t>
            </a:r>
          </a:p>
          <a:p>
            <a:pPr marL="0" marR="0" lvl="0" indent="0" algn="just" defTabSz="914400" rtl="0" eaLnBrk="0" fontAlgn="base" latinLnBrk="0" hangingPunct="0">
              <a:lnSpc>
                <a:spcPct val="100000"/>
              </a:lnSpc>
              <a:spcBef>
                <a:spcPct val="0"/>
              </a:spcBef>
              <a:spcAft>
                <a:spcPct val="0"/>
              </a:spcAft>
              <a:buClrTx/>
              <a:buSzTx/>
              <a:buFontTx/>
              <a:buNone/>
              <a:tabLst/>
            </a:pPr>
            <a:r>
              <a:rPr lang="fr-FR" altLang="fr-FR" sz="1400" dirty="0">
                <a:solidFill>
                  <a:srgbClr val="006699"/>
                </a:solidFill>
                <a:latin typeface="Book Antiqua" panose="02040602050305030304" pitchFamily="18" charset="0"/>
                <a:ea typeface="Microsoft YaHei" pitchFamily="2"/>
              </a:rPr>
              <a:t>• Contribuer à la prévention et à la prise en charge des conduites à risque, de la violence et des troubles du comportement.</a:t>
            </a:r>
          </a:p>
          <a:p>
            <a:pPr marL="0" marR="0" lvl="0" indent="0" algn="just" defTabSz="914400" rtl="0" eaLnBrk="0" fontAlgn="base" latinLnBrk="0" hangingPunct="0">
              <a:lnSpc>
                <a:spcPct val="100000"/>
              </a:lnSpc>
              <a:spcBef>
                <a:spcPct val="0"/>
              </a:spcBef>
              <a:spcAft>
                <a:spcPct val="0"/>
              </a:spcAft>
              <a:buClrTx/>
              <a:buSzTx/>
              <a:buFontTx/>
              <a:buNone/>
              <a:tabLst/>
            </a:pPr>
            <a:r>
              <a:rPr lang="fr-FR" altLang="fr-FR" sz="1400" dirty="0">
                <a:solidFill>
                  <a:srgbClr val="006699"/>
                </a:solidFill>
                <a:latin typeface="Book Antiqua" panose="02040602050305030304" pitchFamily="18" charset="0"/>
                <a:ea typeface="Microsoft YaHei" pitchFamily="2"/>
              </a:rPr>
              <a:t>• Aider à l’élaboration du projet personnel et professionnel de l’élève.</a:t>
            </a:r>
          </a:p>
          <a:p>
            <a:pPr marL="0" marR="0" lvl="0" indent="0" algn="just" defTabSz="914400" rtl="0" eaLnBrk="0" fontAlgn="base" latinLnBrk="0" hangingPunct="0">
              <a:lnSpc>
                <a:spcPct val="100000"/>
              </a:lnSpc>
              <a:spcBef>
                <a:spcPct val="0"/>
              </a:spcBef>
              <a:spcAft>
                <a:spcPct val="0"/>
              </a:spcAft>
              <a:buClrTx/>
              <a:buSzTx/>
              <a:buFontTx/>
              <a:buNone/>
              <a:tabLst/>
            </a:pPr>
            <a:r>
              <a:rPr lang="fr-FR" altLang="fr-FR" sz="1400" dirty="0">
                <a:solidFill>
                  <a:srgbClr val="006699"/>
                </a:solidFill>
                <a:latin typeface="Book Antiqua" panose="02040602050305030304" pitchFamily="18" charset="0"/>
                <a:ea typeface="Microsoft YaHei" pitchFamily="2"/>
              </a:rPr>
              <a:t>• Prévenir et traiter l’absentéisme, la déscolarisation et l’échec scolaire.</a:t>
            </a:r>
          </a:p>
          <a:p>
            <a:pPr marL="0" marR="0" lvl="0" indent="0" algn="just" defTabSz="914400" rtl="0" eaLnBrk="0" fontAlgn="base" latinLnBrk="0" hangingPunct="0">
              <a:lnSpc>
                <a:spcPct val="100000"/>
              </a:lnSpc>
              <a:spcBef>
                <a:spcPct val="0"/>
              </a:spcBef>
              <a:spcAft>
                <a:spcPct val="0"/>
              </a:spcAft>
              <a:buClrTx/>
              <a:buSzTx/>
              <a:buFontTx/>
              <a:buNone/>
              <a:tabLst/>
            </a:pPr>
            <a:r>
              <a:rPr lang="fr-FR" altLang="fr-FR" sz="1400" dirty="0">
                <a:solidFill>
                  <a:srgbClr val="006699"/>
                </a:solidFill>
                <a:latin typeface="Book Antiqua" panose="02040602050305030304" pitchFamily="18" charset="0"/>
                <a:ea typeface="Microsoft YaHei" pitchFamily="2"/>
              </a:rPr>
              <a:t>• Informer les élèves sur leurs droits et leurs obligations.</a:t>
            </a:r>
          </a:p>
          <a:p>
            <a:pPr marL="0" marR="0" lvl="0" indent="0" algn="just" defTabSz="914400" rtl="0" eaLnBrk="0" fontAlgn="base" latinLnBrk="0" hangingPunct="0">
              <a:lnSpc>
                <a:spcPct val="100000"/>
              </a:lnSpc>
              <a:spcBef>
                <a:spcPct val="0"/>
              </a:spcBef>
              <a:spcAft>
                <a:spcPct val="0"/>
              </a:spcAft>
              <a:buClrTx/>
              <a:buSzTx/>
              <a:buFontTx/>
              <a:buNone/>
              <a:tabLst/>
            </a:pPr>
            <a:r>
              <a:rPr lang="fr-FR" altLang="fr-FR" sz="1400" dirty="0">
                <a:solidFill>
                  <a:srgbClr val="006699"/>
                </a:solidFill>
                <a:latin typeface="Book Antiqua" panose="02040602050305030304" pitchFamily="18" charset="0"/>
                <a:ea typeface="Microsoft YaHei" pitchFamily="2"/>
              </a:rPr>
              <a:t>• Conseiller et accompagner les élèves dans leurs démarches à l'intérieur et/ou à l'extérieur de l'établissement</a:t>
            </a:r>
          </a:p>
          <a:p>
            <a:pPr marL="0" marR="0" lvl="0" indent="0" algn="just" defTabSz="914400" rtl="0" eaLnBrk="0" fontAlgn="base" latinLnBrk="0" hangingPunct="0">
              <a:lnSpc>
                <a:spcPct val="100000"/>
              </a:lnSpc>
              <a:spcBef>
                <a:spcPct val="0"/>
              </a:spcBef>
              <a:spcAft>
                <a:spcPct val="0"/>
              </a:spcAft>
              <a:buClrTx/>
              <a:buSzTx/>
              <a:buFontTx/>
              <a:buNone/>
              <a:tabLst/>
            </a:pPr>
            <a:endParaRPr lang="fr-FR" altLang="fr-FR" sz="1400" dirty="0">
              <a:solidFill>
                <a:srgbClr val="006699"/>
              </a:solidFill>
              <a:latin typeface="Book Antiqua" panose="02040602050305030304" pitchFamily="18" charset="0"/>
              <a:ea typeface="Microsoft YaHei" pitchFamily="2"/>
            </a:endParaRPr>
          </a:p>
          <a:p>
            <a:pPr marL="0" marR="0" lvl="0" indent="0" algn="just" defTabSz="914400" rtl="0" eaLnBrk="0" fontAlgn="base" latinLnBrk="0" hangingPunct="0">
              <a:lnSpc>
                <a:spcPct val="100000"/>
              </a:lnSpc>
              <a:spcBef>
                <a:spcPct val="0"/>
              </a:spcBef>
              <a:spcAft>
                <a:spcPct val="0"/>
              </a:spcAft>
              <a:buClrTx/>
              <a:buSzTx/>
              <a:buFontTx/>
              <a:buNone/>
              <a:tabLst/>
            </a:pPr>
            <a:r>
              <a:rPr lang="fr-FR" altLang="fr-FR" sz="1400" i="1" dirty="0">
                <a:solidFill>
                  <a:srgbClr val="006699"/>
                </a:solidFill>
                <a:latin typeface="Book Antiqua" panose="02040602050305030304" pitchFamily="18" charset="0"/>
                <a:ea typeface="Microsoft YaHei" pitchFamily="2"/>
              </a:rPr>
              <a:t>Les entretiens sont confidentiels. L’assistante sociale scolaire est soumise au secret professionnel.</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713920" y="79607"/>
            <a:ext cx="6673953" cy="1938992"/>
          </a:xfrm>
          <a:prstGeom prst="rect">
            <a:avLst/>
          </a:prstGeom>
          <a:noFill/>
        </p:spPr>
        <p:txBody>
          <a:bodyPr wrap="square" rtlCol="0">
            <a:spAutoFit/>
          </a:bodyPr>
          <a:lstStyle/>
          <a:p>
            <a:r>
              <a:rPr lang="fr-FR" sz="4000" b="1" kern="0" dirty="0">
                <a:solidFill>
                  <a:srgbClr val="006699"/>
                </a:solidFill>
                <a:latin typeface="Book Antiqua" pitchFamily="18"/>
                <a:cs typeface="Tahoma" pitchFamily="2"/>
              </a:rPr>
              <a:t>CO-Psy : PSYCHOLOGUE DE L’EDUCATION NATIONALE</a:t>
            </a:r>
            <a:endParaRPr lang="fr-FR" sz="4000" dirty="0"/>
          </a:p>
        </p:txBody>
      </p:sp>
      <p:sp>
        <p:nvSpPr>
          <p:cNvPr id="3" name="ZoneTexte 2"/>
          <p:cNvSpPr txBox="1"/>
          <p:nvPr/>
        </p:nvSpPr>
        <p:spPr>
          <a:xfrm>
            <a:off x="414528" y="1990643"/>
            <a:ext cx="7595616" cy="1077218"/>
          </a:xfrm>
          <a:prstGeom prst="rect">
            <a:avLst/>
          </a:prstGeom>
          <a:noFill/>
        </p:spPr>
        <p:txBody>
          <a:bodyPr wrap="square" rtlCol="0">
            <a:spAutoFit/>
          </a:bodyPr>
          <a:lstStyle/>
          <a:p>
            <a:pPr algn="just"/>
            <a:r>
              <a:rPr lang="fr-FR" sz="1600" i="1" dirty="0">
                <a:solidFill>
                  <a:schemeClr val="accent1">
                    <a:lumMod val="50000"/>
                  </a:schemeClr>
                </a:solidFill>
                <a:latin typeface="Book Antiqua" panose="02040602050305030304" pitchFamily="18" charset="0"/>
              </a:rPr>
              <a:t>Sa fonction est d’</a:t>
            </a:r>
            <a:r>
              <a:rPr lang="fr-FR" sz="1600" b="1" i="1" dirty="0">
                <a:solidFill>
                  <a:schemeClr val="accent1">
                    <a:lumMod val="50000"/>
                  </a:schemeClr>
                </a:solidFill>
                <a:latin typeface="Book Antiqua" panose="02040602050305030304" pitchFamily="18" charset="0"/>
              </a:rPr>
              <a:t>agir en faveur du bien-être psychologique et de la socialisation</a:t>
            </a:r>
            <a:r>
              <a:rPr lang="fr-FR" sz="1600" i="1" dirty="0">
                <a:solidFill>
                  <a:schemeClr val="accent1">
                    <a:lumMod val="50000"/>
                  </a:schemeClr>
                </a:solidFill>
                <a:latin typeface="Book Antiqua" panose="02040602050305030304" pitchFamily="18" charset="0"/>
              </a:rPr>
              <a:t> des élèves pour faciliter l’</a:t>
            </a:r>
            <a:r>
              <a:rPr lang="fr-FR" sz="1600" b="1" i="1" dirty="0">
                <a:solidFill>
                  <a:schemeClr val="accent1">
                    <a:lumMod val="50000"/>
                  </a:schemeClr>
                </a:solidFill>
                <a:latin typeface="Book Antiqua" panose="02040602050305030304" pitchFamily="18" charset="0"/>
              </a:rPr>
              <a:t>acquisition de leurs apprentissages</a:t>
            </a:r>
            <a:r>
              <a:rPr lang="fr-FR" sz="1600" i="1" dirty="0">
                <a:solidFill>
                  <a:schemeClr val="accent1">
                    <a:lumMod val="50000"/>
                  </a:schemeClr>
                </a:solidFill>
                <a:latin typeface="Book Antiqua" panose="02040602050305030304" pitchFamily="18" charset="0"/>
              </a:rPr>
              <a:t>, et de participer à la </a:t>
            </a:r>
            <a:r>
              <a:rPr lang="fr-FR" sz="1600" b="1" i="1" dirty="0">
                <a:solidFill>
                  <a:schemeClr val="accent1">
                    <a:lumMod val="50000"/>
                  </a:schemeClr>
                </a:solidFill>
                <a:latin typeface="Book Antiqua" panose="02040602050305030304" pitchFamily="18" charset="0"/>
              </a:rPr>
              <a:t>prévention des risques de désinvestissement ou de rupture scolaires</a:t>
            </a:r>
            <a:r>
              <a:rPr lang="fr-FR" sz="1600" i="1" dirty="0">
                <a:solidFill>
                  <a:schemeClr val="accent1">
                    <a:lumMod val="50000"/>
                  </a:schemeClr>
                </a:solidFill>
                <a:latin typeface="Book Antiqua" panose="02040602050305030304" pitchFamily="18" charset="0"/>
              </a:rPr>
              <a:t>. Il favorise ainsi par son expertise la réussite scolaire de tous les élèves.</a:t>
            </a:r>
          </a:p>
        </p:txBody>
      </p:sp>
      <p:sp>
        <p:nvSpPr>
          <p:cNvPr id="4" name="ZoneTexte 3"/>
          <p:cNvSpPr txBox="1"/>
          <p:nvPr/>
        </p:nvSpPr>
        <p:spPr>
          <a:xfrm>
            <a:off x="505968" y="3325084"/>
            <a:ext cx="9460992" cy="4154984"/>
          </a:xfrm>
          <a:prstGeom prst="rect">
            <a:avLst/>
          </a:prstGeom>
          <a:solidFill>
            <a:schemeClr val="bg1"/>
          </a:solidFill>
        </p:spPr>
        <p:txBody>
          <a:bodyPr wrap="square" rtlCol="0">
            <a:spAutoFit/>
          </a:bodyPr>
          <a:lstStyle/>
          <a:p>
            <a:r>
              <a:rPr lang="fr-FR" sz="1600" dirty="0">
                <a:solidFill>
                  <a:schemeClr val="accent1">
                    <a:lumMod val="50000"/>
                  </a:schemeClr>
                </a:solidFill>
                <a:latin typeface="Book Antiqua" panose="02040602050305030304" pitchFamily="18" charset="0"/>
              </a:rPr>
              <a:t>- Sa mission est de contribuer à </a:t>
            </a:r>
            <a:r>
              <a:rPr lang="fr-FR" sz="1600" b="1" dirty="0">
                <a:solidFill>
                  <a:schemeClr val="accent1">
                    <a:lumMod val="50000"/>
                  </a:schemeClr>
                </a:solidFill>
                <a:latin typeface="Book Antiqua" panose="02040602050305030304" pitchFamily="18" charset="0"/>
              </a:rPr>
              <a:t>créer les conditions d’un équilibre psychologique</a:t>
            </a:r>
            <a:r>
              <a:rPr lang="fr-FR" sz="1600" dirty="0">
                <a:solidFill>
                  <a:schemeClr val="accent1">
                    <a:lumMod val="50000"/>
                  </a:schemeClr>
                </a:solidFill>
                <a:latin typeface="Book Antiqua" panose="02040602050305030304" pitchFamily="18" charset="0"/>
              </a:rPr>
              <a:t> des élèves </a:t>
            </a:r>
            <a:r>
              <a:rPr lang="fr-FR" sz="1600" b="1" dirty="0">
                <a:solidFill>
                  <a:schemeClr val="accent1">
                    <a:lumMod val="50000"/>
                  </a:schemeClr>
                </a:solidFill>
                <a:latin typeface="Book Antiqua" panose="02040602050305030304" pitchFamily="18" charset="0"/>
              </a:rPr>
              <a:t>favorisant leur réussite et leur investissement scolaires</a:t>
            </a:r>
            <a:r>
              <a:rPr lang="fr-FR" sz="1600" dirty="0">
                <a:solidFill>
                  <a:schemeClr val="accent1">
                    <a:lumMod val="50000"/>
                  </a:schemeClr>
                </a:solidFill>
                <a:latin typeface="Book Antiqua" panose="02040602050305030304" pitchFamily="18" charset="0"/>
              </a:rPr>
              <a:t>. </a:t>
            </a:r>
          </a:p>
          <a:p>
            <a:endParaRPr lang="fr-FR" sz="1050" dirty="0">
              <a:solidFill>
                <a:schemeClr val="accent1">
                  <a:lumMod val="50000"/>
                </a:schemeClr>
              </a:solidFill>
              <a:latin typeface="Book Antiqua" panose="02040602050305030304" pitchFamily="18" charset="0"/>
            </a:endParaRPr>
          </a:p>
          <a:p>
            <a:r>
              <a:rPr lang="fr-FR" sz="1600" dirty="0">
                <a:solidFill>
                  <a:schemeClr val="accent1">
                    <a:lumMod val="50000"/>
                  </a:schemeClr>
                </a:solidFill>
                <a:latin typeface="Book Antiqua" panose="02040602050305030304" pitchFamily="18" charset="0"/>
              </a:rPr>
              <a:t>- Le psychologue de l’Éducation nationale accompagne les élèves dans</a:t>
            </a:r>
            <a:r>
              <a:rPr lang="fr-FR" sz="1600" b="1" dirty="0">
                <a:solidFill>
                  <a:schemeClr val="accent1">
                    <a:lumMod val="50000"/>
                  </a:schemeClr>
                </a:solidFill>
                <a:latin typeface="Book Antiqua" panose="02040602050305030304" pitchFamily="18" charset="0"/>
              </a:rPr>
              <a:t> l'élaboration progressive de leur projet d'orientation</a:t>
            </a:r>
            <a:r>
              <a:rPr lang="fr-FR" sz="1600" dirty="0">
                <a:solidFill>
                  <a:schemeClr val="accent1">
                    <a:lumMod val="50000"/>
                  </a:schemeClr>
                </a:solidFill>
                <a:latin typeface="Book Antiqua" panose="02040602050305030304" pitchFamily="18" charset="0"/>
              </a:rPr>
              <a:t>.</a:t>
            </a:r>
          </a:p>
          <a:p>
            <a:endParaRPr lang="fr-FR" sz="1050" dirty="0">
              <a:solidFill>
                <a:schemeClr val="accent1">
                  <a:lumMod val="50000"/>
                </a:schemeClr>
              </a:solidFill>
              <a:latin typeface="Book Antiqua" panose="02040602050305030304" pitchFamily="18" charset="0"/>
            </a:endParaRPr>
          </a:p>
          <a:p>
            <a:r>
              <a:rPr lang="fr-FR" sz="1600" dirty="0">
                <a:solidFill>
                  <a:schemeClr val="accent1">
                    <a:lumMod val="50000"/>
                  </a:schemeClr>
                </a:solidFill>
                <a:latin typeface="Book Antiqua" panose="02040602050305030304" pitchFamily="18" charset="0"/>
              </a:rPr>
              <a:t>- En lien avec les équipes éducatives, il participe à la conception et à la mise en œuvre d’actions permettant </a:t>
            </a:r>
            <a:r>
              <a:rPr lang="fr-FR" sz="1600" b="1" dirty="0">
                <a:solidFill>
                  <a:schemeClr val="accent1">
                    <a:lumMod val="50000"/>
                  </a:schemeClr>
                </a:solidFill>
                <a:latin typeface="Book Antiqua" panose="02040602050305030304" pitchFamily="18" charset="0"/>
              </a:rPr>
              <a:t>l’appropriation d’informations sur les formations et les métiers et l’évolution de leurs représentations</a:t>
            </a:r>
            <a:r>
              <a:rPr lang="fr-FR" sz="1600" dirty="0">
                <a:solidFill>
                  <a:schemeClr val="accent1">
                    <a:lumMod val="50000"/>
                  </a:schemeClr>
                </a:solidFill>
                <a:latin typeface="Book Antiqua" panose="02040602050305030304" pitchFamily="18" charset="0"/>
              </a:rPr>
              <a:t>.</a:t>
            </a:r>
          </a:p>
          <a:p>
            <a:endParaRPr lang="fr-FR" sz="1050" dirty="0">
              <a:solidFill>
                <a:schemeClr val="accent1">
                  <a:lumMod val="50000"/>
                </a:schemeClr>
              </a:solidFill>
              <a:latin typeface="Book Antiqua" panose="02040602050305030304" pitchFamily="18" charset="0"/>
            </a:endParaRPr>
          </a:p>
          <a:p>
            <a:r>
              <a:rPr lang="fr-FR" sz="1600" dirty="0">
                <a:solidFill>
                  <a:schemeClr val="accent1">
                    <a:lumMod val="50000"/>
                  </a:schemeClr>
                </a:solidFill>
                <a:latin typeface="Book Antiqua" panose="02040602050305030304" pitchFamily="18" charset="0"/>
              </a:rPr>
              <a:t>- Il contribue à l’élaboration de parcours de réussite des élèves en leur permettant de prendre conscience des enjeux de leur formation et de s’orienter vers une qualification visant leur insertion socioprofessionnelle.</a:t>
            </a:r>
          </a:p>
          <a:p>
            <a:endParaRPr lang="fr-FR" sz="1050" dirty="0">
              <a:solidFill>
                <a:schemeClr val="accent1">
                  <a:lumMod val="50000"/>
                </a:schemeClr>
              </a:solidFill>
              <a:latin typeface="Book Antiqua" panose="02040602050305030304" pitchFamily="18" charset="0"/>
            </a:endParaRPr>
          </a:p>
          <a:p>
            <a:r>
              <a:rPr lang="fr-FR" sz="1600" dirty="0">
                <a:solidFill>
                  <a:schemeClr val="accent1">
                    <a:lumMod val="50000"/>
                  </a:schemeClr>
                </a:solidFill>
                <a:latin typeface="Book Antiqua" panose="02040602050305030304" pitchFamily="18" charset="0"/>
              </a:rPr>
              <a:t>- Il porte une attention particulière aux élèves en difficulté, en situation de handicap ou donnant des signes de souffrance psychologique.</a:t>
            </a:r>
          </a:p>
          <a:p>
            <a:endParaRPr lang="fr-FR" sz="1050" dirty="0">
              <a:solidFill>
                <a:schemeClr val="accent1">
                  <a:lumMod val="50000"/>
                </a:schemeClr>
              </a:solidFill>
              <a:latin typeface="Book Antiqua" panose="02040602050305030304" pitchFamily="18" charset="0"/>
            </a:endParaRPr>
          </a:p>
          <a:p>
            <a:r>
              <a:rPr lang="fr-FR" sz="1600" dirty="0">
                <a:solidFill>
                  <a:schemeClr val="accent1">
                    <a:lumMod val="50000"/>
                  </a:schemeClr>
                </a:solidFill>
                <a:latin typeface="Book Antiqua" panose="02040602050305030304" pitchFamily="18" charset="0"/>
              </a:rPr>
              <a:t>- Il participe également à la</a:t>
            </a:r>
            <a:r>
              <a:rPr lang="fr-FR" sz="1600" b="1" dirty="0">
                <a:solidFill>
                  <a:schemeClr val="accent1">
                    <a:lumMod val="50000"/>
                  </a:schemeClr>
                </a:solidFill>
                <a:latin typeface="Book Antiqua" panose="02040602050305030304" pitchFamily="18" charset="0"/>
              </a:rPr>
              <a:t> prévention et à la remédiation du décrochage scolaire.</a:t>
            </a:r>
            <a:endParaRPr lang="fr-FR" sz="1600" dirty="0">
              <a:solidFill>
                <a:schemeClr val="accent1">
                  <a:lumMod val="50000"/>
                </a:schemeClr>
              </a:solidFill>
              <a:latin typeface="Book Antiqua" panose="02040602050305030304" pitchFamily="18" charset="0"/>
            </a:endParaRPr>
          </a:p>
        </p:txBody>
      </p:sp>
      <p:sp>
        <p:nvSpPr>
          <p:cNvPr id="5" name="ZoneTexte 4"/>
          <p:cNvSpPr txBox="1"/>
          <p:nvPr/>
        </p:nvSpPr>
        <p:spPr>
          <a:xfrm>
            <a:off x="8122596" y="1990643"/>
            <a:ext cx="1887555" cy="954107"/>
          </a:xfrm>
          <a:prstGeom prst="rect">
            <a:avLst/>
          </a:prstGeom>
          <a:solidFill>
            <a:schemeClr val="accent2">
              <a:lumMod val="40000"/>
              <a:lumOff val="60000"/>
            </a:schemeClr>
          </a:solidFill>
        </p:spPr>
        <p:txBody>
          <a:bodyPr wrap="square" rtlCol="0">
            <a:spAutoFit/>
          </a:bodyPr>
          <a:lstStyle/>
          <a:p>
            <a:pPr algn="ctr"/>
            <a:r>
              <a:rPr lang="fr-FR" sz="1400" b="1" dirty="0">
                <a:solidFill>
                  <a:srgbClr val="7030A0"/>
                </a:solidFill>
                <a:latin typeface="Book Antiqua" panose="02040602050305030304" pitchFamily="18" charset="0"/>
              </a:rPr>
              <a:t>Mme PUAUD est présente au lycée mardi après-midi et </a:t>
            </a:r>
            <a:r>
              <a:rPr lang="fr-FR" sz="1400" b="1">
                <a:solidFill>
                  <a:srgbClr val="7030A0"/>
                </a:solidFill>
                <a:latin typeface="Book Antiqua" panose="02040602050305030304" pitchFamily="18" charset="0"/>
              </a:rPr>
              <a:t>vendredi matin</a:t>
            </a:r>
            <a:endParaRPr lang="fr-FR" sz="1400" b="1" dirty="0">
              <a:solidFill>
                <a:srgbClr val="7030A0"/>
              </a:solidFill>
              <a:latin typeface="Book Antiqua" panose="02040602050305030304" pitchFamily="18" charset="0"/>
            </a:endParaRPr>
          </a:p>
        </p:txBody>
      </p:sp>
      <p:pic>
        <p:nvPicPr>
          <p:cNvPr id="7" name="Image 6">
            <a:extLst>
              <a:ext uri="{FF2B5EF4-FFF2-40B4-BE49-F238E27FC236}">
                <a16:creationId xmlns:a16="http://schemas.microsoft.com/office/drawing/2014/main" id="{0A64030F-E185-4502-9874-0B76E7362C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474" y="79607"/>
            <a:ext cx="2095500" cy="1457325"/>
          </a:xfrm>
          <a:prstGeom prst="rect">
            <a:avLst/>
          </a:prstGeom>
        </p:spPr>
      </p:pic>
    </p:spTree>
    <p:extLst>
      <p:ext uri="{BB962C8B-B14F-4D97-AF65-F5344CB8AC3E}">
        <p14:creationId xmlns:p14="http://schemas.microsoft.com/office/powerpoint/2010/main" val="2088896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pic>
        <p:nvPicPr>
          <p:cNvPr id="2" name="Image 1">
            <a:extLst/>
          </p:cNvPr>
          <p:cNvPicPr>
            <a:picLocks noChangeAspect="1"/>
          </p:cNvPicPr>
          <p:nvPr/>
        </p:nvPicPr>
        <p:blipFill>
          <a:blip r:embed="rId3">
            <a:lum/>
            <a:alphaModFix/>
          </a:blip>
          <a:srcRect/>
          <a:stretch>
            <a:fillRect/>
          </a:stretch>
        </p:blipFill>
        <p:spPr>
          <a:xfrm rot="246000">
            <a:off x="657351" y="1353188"/>
            <a:ext cx="3790440" cy="2402280"/>
          </a:xfrm>
          <a:prstGeom prst="rect">
            <a:avLst/>
          </a:prstGeom>
          <a:noFill/>
          <a:ln>
            <a:noFill/>
          </a:ln>
        </p:spPr>
      </p:pic>
      <p:pic>
        <p:nvPicPr>
          <p:cNvPr id="3" name="Image 2">
            <a:extLst/>
          </p:cNvPr>
          <p:cNvPicPr>
            <a:picLocks noChangeAspect="1"/>
          </p:cNvPicPr>
          <p:nvPr/>
        </p:nvPicPr>
        <p:blipFill>
          <a:blip r:embed="rId4">
            <a:lum/>
            <a:alphaModFix/>
          </a:blip>
          <a:srcRect/>
          <a:stretch>
            <a:fillRect/>
          </a:stretch>
        </p:blipFill>
        <p:spPr>
          <a:xfrm>
            <a:off x="576000" y="5057279"/>
            <a:ext cx="3285719" cy="2142720"/>
          </a:xfrm>
          <a:prstGeom prst="rect">
            <a:avLst/>
          </a:prstGeom>
          <a:noFill/>
          <a:ln>
            <a:noFill/>
          </a:ln>
        </p:spPr>
      </p:pic>
      <p:pic>
        <p:nvPicPr>
          <p:cNvPr id="4" name="Image 3">
            <a:extLst/>
          </p:cNvPr>
          <p:cNvPicPr>
            <a:picLocks noChangeAspect="1"/>
          </p:cNvPicPr>
          <p:nvPr/>
        </p:nvPicPr>
        <p:blipFill>
          <a:blip r:embed="rId5">
            <a:lum/>
            <a:alphaModFix/>
          </a:blip>
          <a:srcRect/>
          <a:stretch>
            <a:fillRect/>
          </a:stretch>
        </p:blipFill>
        <p:spPr>
          <a:xfrm>
            <a:off x="5369040" y="1125720"/>
            <a:ext cx="4278960" cy="3266280"/>
          </a:xfrm>
          <a:prstGeom prst="rect">
            <a:avLst/>
          </a:prstGeom>
          <a:noFill/>
          <a:ln>
            <a:noFill/>
          </a:ln>
        </p:spPr>
      </p:pic>
      <p:sp>
        <p:nvSpPr>
          <p:cNvPr id="5" name="ZoneTexte 4"/>
          <p:cNvSpPr txBox="1"/>
          <p:nvPr/>
        </p:nvSpPr>
        <p:spPr>
          <a:xfrm>
            <a:off x="4176000" y="5184000"/>
            <a:ext cx="5472000" cy="1946195"/>
          </a:xfrm>
          <a:prstGeom prst="rect">
            <a:avLst/>
          </a:prstGeom>
          <a:noFill/>
          <a:ln>
            <a:noFill/>
          </a:ln>
        </p:spPr>
        <p:txBody>
          <a:bodyPr vert="horz" wrap="square" lIns="90000" tIns="45000" rIns="90000" bIns="45000" anchorCtr="0" compatLnSpc="0">
            <a:spAutoFit/>
          </a:bodyPr>
          <a:lstStyle/>
          <a:p>
            <a:pPr marL="0" marR="0" lvl="0" indent="0" algn="ctr" rtl="0" hangingPunct="0">
              <a:lnSpc>
                <a:spcPct val="100000"/>
              </a:lnSpc>
              <a:spcBef>
                <a:spcPts val="0"/>
              </a:spcBef>
              <a:spcAft>
                <a:spcPts val="0"/>
              </a:spcAft>
              <a:buNone/>
              <a:tabLst/>
            </a:pPr>
            <a:r>
              <a:rPr lang="fr-FR" sz="4000" b="1" dirty="0">
                <a:solidFill>
                  <a:srgbClr val="006699"/>
                </a:solidFill>
                <a:latin typeface="Book Antiqua" panose="02040602050305030304" pitchFamily="18" charset="0"/>
                <a:ea typeface="Microsoft YaHei" pitchFamily="2"/>
                <a:cs typeface="Lucida Sans" pitchFamily="2"/>
              </a:rPr>
              <a:t>COMMENT VENIR AU LP LES SAVARIERES ?</a:t>
            </a:r>
            <a:endParaRPr lang="fr-FR" sz="4000" b="1" i="0" u="none" strike="noStrike" kern="1200" dirty="0">
              <a:ln>
                <a:noFill/>
              </a:ln>
              <a:solidFill>
                <a:srgbClr val="006699"/>
              </a:solidFill>
              <a:latin typeface="Book Antiqua" panose="02040602050305030304" pitchFamily="18" charset="0"/>
              <a:ea typeface="Microsoft YaHei" pitchFamily="2"/>
              <a:cs typeface="Lucida Sans" pitchFamily="2"/>
            </a:endParaRPr>
          </a:p>
        </p:txBody>
      </p:sp>
    </p:spTree>
  </p:cSld>
  <p:clrMapOvr>
    <a:masterClrMapping/>
  </p:clrMapOvr>
</p:sld>
</file>

<file path=ppt/theme/theme1.xml><?xml version="1.0" encoding="utf-8"?>
<a:theme xmlns:a="http://schemas.openxmlformats.org/drawingml/2006/main" name="Standar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yt-coo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1061</TotalTime>
  <Words>1350</Words>
  <Application>Microsoft Office PowerPoint</Application>
  <PresentationFormat>Personnalisé</PresentationFormat>
  <Paragraphs>127</Paragraphs>
  <Slides>12</Slides>
  <Notes>10</Notes>
  <HiddenSlides>0</HiddenSlides>
  <MMClips>0</MMClips>
  <ScaleCrop>false</ScaleCrop>
  <HeadingPairs>
    <vt:vector size="6" baseType="variant">
      <vt:variant>
        <vt:lpstr>Polices utilisées</vt:lpstr>
      </vt:variant>
      <vt:variant>
        <vt:i4>10</vt:i4>
      </vt:variant>
      <vt:variant>
        <vt:lpstr>Thème</vt:lpstr>
      </vt:variant>
      <vt:variant>
        <vt:i4>2</vt:i4>
      </vt:variant>
      <vt:variant>
        <vt:lpstr>Titres des diapositives</vt:lpstr>
      </vt:variant>
      <vt:variant>
        <vt:i4>12</vt:i4>
      </vt:variant>
    </vt:vector>
  </HeadingPairs>
  <TitlesOfParts>
    <vt:vector size="24" baseType="lpstr">
      <vt:lpstr>Microsoft YaHei</vt:lpstr>
      <vt:lpstr>Albany</vt:lpstr>
      <vt:lpstr>Arial</vt:lpstr>
      <vt:lpstr>Book Antiqua</vt:lpstr>
      <vt:lpstr>Calibri</vt:lpstr>
      <vt:lpstr>Lucida Sans</vt:lpstr>
      <vt:lpstr>Lucida Sans Unicode</vt:lpstr>
      <vt:lpstr>Tahoma</vt:lpstr>
      <vt:lpstr>Thorndale</vt:lpstr>
      <vt:lpstr>Times New Roman</vt:lpstr>
      <vt:lpstr>Standard</vt:lpstr>
      <vt:lpstr>lyt-cool</vt:lpstr>
      <vt:lpstr>VIE DE L'ETABLISSEMENT  - INFOS PRATIQUES-</vt:lpstr>
      <vt:lpstr>RESTAURATION ET HEBERGEMENT</vt:lpstr>
      <vt:lpstr>AIDES FINANCIERES</vt:lpstr>
      <vt:lpstr>Présentation PowerPoint</vt:lpstr>
      <vt:lpstr>LE SERVICE SANTE SCOLAIRE</vt:lpstr>
      <vt:lpstr>LE SERVICE SANTE SCOLAIRE (suite)</vt:lpstr>
      <vt:lpstr>Présentation PowerPoint</vt:lpstr>
      <vt:lpstr>Présentation PowerPoint</vt:lpstr>
      <vt:lpstr>Présentation PowerPoint</vt:lpstr>
      <vt:lpstr>Présentation PowerPoint</vt:lpstr>
      <vt:lpstr>Présentation PowerPoint</vt:lpstr>
      <vt:lpstr>Venir au LP Les Savarières en voiture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VIE DE L'ETABLISSEMENT  - INFOS PRATIQUES-</dc:title>
  <dc:creator>Albane Nacka</dc:creator>
  <cp:lastModifiedBy>secproviseur</cp:lastModifiedBy>
  <cp:revision>72</cp:revision>
  <cp:lastPrinted>2024-01-17T09:52:00Z</cp:lastPrinted>
  <dcterms:created xsi:type="dcterms:W3CDTF">2021-01-29T12:59:32Z</dcterms:created>
  <dcterms:modified xsi:type="dcterms:W3CDTF">2024-01-18T13:56:45Z</dcterms:modified>
</cp:coreProperties>
</file>